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01" r:id="rId2"/>
    <p:sldId id="309" r:id="rId3"/>
    <p:sldId id="310" r:id="rId4"/>
    <p:sldId id="311" r:id="rId5"/>
    <p:sldId id="274" r:id="rId6"/>
    <p:sldId id="275" r:id="rId7"/>
    <p:sldId id="265" r:id="rId8"/>
    <p:sldId id="258" r:id="rId9"/>
    <p:sldId id="340" r:id="rId10"/>
    <p:sldId id="276" r:id="rId11"/>
    <p:sldId id="278" r:id="rId12"/>
    <p:sldId id="312" r:id="rId13"/>
    <p:sldId id="280" r:id="rId14"/>
    <p:sldId id="359" r:id="rId15"/>
    <p:sldId id="1642" r:id="rId16"/>
    <p:sldId id="1640" r:id="rId17"/>
    <p:sldId id="256" r:id="rId18"/>
    <p:sldId id="268" r:id="rId19"/>
    <p:sldId id="269" r:id="rId20"/>
    <p:sldId id="271" r:id="rId21"/>
    <p:sldId id="272" r:id="rId22"/>
    <p:sldId id="1646" r:id="rId23"/>
    <p:sldId id="376" r:id="rId24"/>
    <p:sldId id="317" r:id="rId25"/>
    <p:sldId id="257" r:id="rId26"/>
    <p:sldId id="1644" r:id="rId27"/>
    <p:sldId id="318" r:id="rId28"/>
    <p:sldId id="1645" r:id="rId29"/>
    <p:sldId id="259" r:id="rId30"/>
    <p:sldId id="262" r:id="rId31"/>
    <p:sldId id="308" r:id="rId32"/>
    <p:sldId id="263" r:id="rId33"/>
    <p:sldId id="338" r:id="rId34"/>
    <p:sldId id="339" r:id="rId3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64513" autoAdjust="0"/>
  </p:normalViewPr>
  <p:slideViewPr>
    <p:cSldViewPr snapToGrid="0">
      <p:cViewPr varScale="1">
        <p:scale>
          <a:sx n="50" d="100"/>
          <a:sy n="50" d="100"/>
        </p:scale>
        <p:origin x="4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FA254-06AE-4BAA-97AD-5F60C2CFB8B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16E44318-60D8-44EB-B617-975F020EDB24}">
      <dgm:prSet phldrT="[Text]"/>
      <dgm:spPr/>
      <dgm:t>
        <a:bodyPr/>
        <a:lstStyle/>
        <a:p>
          <a:r>
            <a:rPr lang="sv-SE" b="1" dirty="0">
              <a:highlight>
                <a:srgbClr val="00FFFF"/>
              </a:highlight>
            </a:rPr>
            <a:t>1 Logistikföretaget bokar åkeri/ dragfordon</a:t>
          </a:r>
        </a:p>
      </dgm:t>
    </dgm:pt>
    <dgm:pt modelId="{A5C19148-7E65-4CE5-ADDC-EDDACD59D061}" type="parTrans" cxnId="{8BCFE3BF-3563-4A42-AD1D-8595F2672C41}">
      <dgm:prSet/>
      <dgm:spPr/>
      <dgm:t>
        <a:bodyPr/>
        <a:lstStyle/>
        <a:p>
          <a:endParaRPr lang="sv-SE"/>
        </a:p>
      </dgm:t>
    </dgm:pt>
    <dgm:pt modelId="{F7E76906-13BE-4C66-BB7D-BB27499CE9F2}" type="sibTrans" cxnId="{8BCFE3BF-3563-4A42-AD1D-8595F2672C41}">
      <dgm:prSet/>
      <dgm:spPr/>
      <dgm:t>
        <a:bodyPr/>
        <a:lstStyle/>
        <a:p>
          <a:endParaRPr lang="sv-SE"/>
        </a:p>
      </dgm:t>
    </dgm:pt>
    <dgm:pt modelId="{6B3C23A1-25D4-4643-B280-CC5D386F0235}">
      <dgm:prSet phldrT="[Text]"/>
      <dgm:spPr/>
      <dgm:t>
        <a:bodyPr/>
        <a:lstStyle/>
        <a:p>
          <a:r>
            <a:rPr lang="sv-SE" b="1" dirty="0">
              <a:highlight>
                <a:srgbClr val="00FFFF"/>
              </a:highlight>
            </a:rPr>
            <a:t>2 Kopplas av dragfordon, transport till lossningsplats</a:t>
          </a:r>
        </a:p>
      </dgm:t>
    </dgm:pt>
    <dgm:pt modelId="{27E98257-FBDF-4800-871F-8CD0E10E6BC3}" type="parTrans" cxnId="{EA566547-518F-4F71-A9E1-4E4BFAF956A6}">
      <dgm:prSet/>
      <dgm:spPr/>
      <dgm:t>
        <a:bodyPr/>
        <a:lstStyle/>
        <a:p>
          <a:endParaRPr lang="sv-SE"/>
        </a:p>
      </dgm:t>
    </dgm:pt>
    <dgm:pt modelId="{8BA76EDC-C23C-432F-AAE9-89E2103BD79C}" type="sibTrans" cxnId="{EA566547-518F-4F71-A9E1-4E4BFAF956A6}">
      <dgm:prSet/>
      <dgm:spPr/>
      <dgm:t>
        <a:bodyPr/>
        <a:lstStyle/>
        <a:p>
          <a:endParaRPr lang="sv-SE"/>
        </a:p>
      </dgm:t>
    </dgm:pt>
    <dgm:pt modelId="{2C800F23-C244-4DCE-BE81-4B7E9BFFBB0E}">
      <dgm:prSet phldrT="[Text]"/>
      <dgm:spPr/>
      <dgm:t>
        <a:bodyPr/>
        <a:lstStyle/>
        <a:p>
          <a:r>
            <a:rPr lang="sv-SE" b="1" dirty="0">
              <a:highlight>
                <a:srgbClr val="FFFF00"/>
              </a:highlight>
            </a:rPr>
            <a:t>3 Nytt uppdrag, transport till lastningsplats</a:t>
          </a:r>
        </a:p>
      </dgm:t>
    </dgm:pt>
    <dgm:pt modelId="{1D8726D3-5E41-4E96-A0F4-CFA85DE83B64}" type="parTrans" cxnId="{A393F682-702D-4ED0-9DEF-431F69516F75}">
      <dgm:prSet/>
      <dgm:spPr/>
      <dgm:t>
        <a:bodyPr/>
        <a:lstStyle/>
        <a:p>
          <a:endParaRPr lang="sv-SE"/>
        </a:p>
      </dgm:t>
    </dgm:pt>
    <dgm:pt modelId="{E190293B-D5CD-4167-BA36-1FEE846E6917}" type="sibTrans" cxnId="{A393F682-702D-4ED0-9DEF-431F69516F75}">
      <dgm:prSet/>
      <dgm:spPr/>
      <dgm:t>
        <a:bodyPr/>
        <a:lstStyle/>
        <a:p>
          <a:endParaRPr lang="sv-SE"/>
        </a:p>
      </dgm:t>
    </dgm:pt>
    <dgm:pt modelId="{D811518D-231C-4799-9403-9C26385DD57C}">
      <dgm:prSet phldrT="[Text]"/>
      <dgm:spPr/>
      <dgm:t>
        <a:bodyPr/>
        <a:lstStyle/>
        <a:p>
          <a:r>
            <a:rPr lang="sv-SE" b="1" dirty="0">
              <a:highlight>
                <a:srgbClr val="FFFF00"/>
              </a:highlight>
            </a:rPr>
            <a:t>4 Transport till färja</a:t>
          </a:r>
        </a:p>
      </dgm:t>
    </dgm:pt>
    <dgm:pt modelId="{9D645AB8-33F7-4ADD-B927-5AA374104D63}" type="parTrans" cxnId="{018BD569-502D-4A69-BE1B-A564C6179F11}">
      <dgm:prSet/>
      <dgm:spPr/>
      <dgm:t>
        <a:bodyPr/>
        <a:lstStyle/>
        <a:p>
          <a:endParaRPr lang="sv-SE"/>
        </a:p>
      </dgm:t>
    </dgm:pt>
    <dgm:pt modelId="{7D9FE6D7-E1E3-4118-AC3B-A92720EBB962}" type="sibTrans" cxnId="{018BD569-502D-4A69-BE1B-A564C6179F11}">
      <dgm:prSet/>
      <dgm:spPr/>
      <dgm:t>
        <a:bodyPr/>
        <a:lstStyle/>
        <a:p>
          <a:endParaRPr lang="sv-SE"/>
        </a:p>
      </dgm:t>
    </dgm:pt>
    <dgm:pt modelId="{6C1F5437-B232-4594-9188-7706718A496F}">
      <dgm:prSet phldrT="[Text]"/>
      <dgm:spPr/>
      <dgm:t>
        <a:bodyPr/>
        <a:lstStyle/>
        <a:p>
          <a:r>
            <a:rPr lang="sv-SE" b="1" dirty="0">
              <a:highlight>
                <a:srgbClr val="FFFF00"/>
              </a:highlight>
            </a:rPr>
            <a:t>5 Överfart med färja</a:t>
          </a:r>
        </a:p>
      </dgm:t>
    </dgm:pt>
    <dgm:pt modelId="{E5ED8BE6-4A29-4A14-BE74-6FABA2291FA7}" type="parTrans" cxnId="{898B53A3-304E-405B-B5BA-110CD3FD0FFF}">
      <dgm:prSet/>
      <dgm:spPr/>
      <dgm:t>
        <a:bodyPr/>
        <a:lstStyle/>
        <a:p>
          <a:endParaRPr lang="sv-SE"/>
        </a:p>
      </dgm:t>
    </dgm:pt>
    <dgm:pt modelId="{4867CB97-6CB0-40C9-8BE2-920FE4671D8B}" type="sibTrans" cxnId="{898B53A3-304E-405B-B5BA-110CD3FD0FFF}">
      <dgm:prSet/>
      <dgm:spPr/>
      <dgm:t>
        <a:bodyPr/>
        <a:lstStyle/>
        <a:p>
          <a:endParaRPr lang="sv-SE"/>
        </a:p>
      </dgm:t>
    </dgm:pt>
    <dgm:pt modelId="{A8E0265A-5186-480A-AFA7-55B104173C40}">
      <dgm:prSet phldrT="[Text]"/>
      <dgm:spPr/>
      <dgm:t>
        <a:bodyPr/>
        <a:lstStyle/>
        <a:p>
          <a:r>
            <a:rPr lang="sv-SE" b="1" dirty="0">
              <a:highlight>
                <a:srgbClr val="FFFF00"/>
              </a:highlight>
            </a:rPr>
            <a:t>6 Samarbetspartner bokar åkeri/dragfordon</a:t>
          </a:r>
        </a:p>
      </dgm:t>
    </dgm:pt>
    <dgm:pt modelId="{D06C3974-F508-4F49-9769-CFFA3E17D474}" type="parTrans" cxnId="{85157FF9-3636-4040-8A9F-95D520169EF7}">
      <dgm:prSet/>
      <dgm:spPr/>
      <dgm:t>
        <a:bodyPr/>
        <a:lstStyle/>
        <a:p>
          <a:endParaRPr lang="sv-SE"/>
        </a:p>
      </dgm:t>
    </dgm:pt>
    <dgm:pt modelId="{FCAD4AB4-D947-455B-B4A9-91BA987DCB33}" type="sibTrans" cxnId="{85157FF9-3636-4040-8A9F-95D520169EF7}">
      <dgm:prSet/>
      <dgm:spPr/>
      <dgm:t>
        <a:bodyPr/>
        <a:lstStyle/>
        <a:p>
          <a:endParaRPr lang="sv-SE"/>
        </a:p>
      </dgm:t>
    </dgm:pt>
    <dgm:pt modelId="{B9065534-22F9-455E-90AE-CE97405D0399}">
      <dgm:prSet phldrT="[Text]"/>
      <dgm:spPr/>
      <dgm:t>
        <a:bodyPr/>
        <a:lstStyle/>
        <a:p>
          <a:r>
            <a:rPr lang="sv-SE" b="1" dirty="0">
              <a:highlight>
                <a:srgbClr val="FFFF00"/>
              </a:highlight>
            </a:rPr>
            <a:t>7 Kopplas av drag fordon, transport till lossningsplats</a:t>
          </a:r>
        </a:p>
      </dgm:t>
    </dgm:pt>
    <dgm:pt modelId="{9555615F-08AC-432B-94E9-33AF2C29BF46}" type="parTrans" cxnId="{8F5760D8-5E1D-4869-95AB-7D16687068C3}">
      <dgm:prSet/>
      <dgm:spPr/>
      <dgm:t>
        <a:bodyPr/>
        <a:lstStyle/>
        <a:p>
          <a:endParaRPr lang="sv-SE"/>
        </a:p>
      </dgm:t>
    </dgm:pt>
    <dgm:pt modelId="{910DC304-162D-4E0E-A595-E722E7D545DD}" type="sibTrans" cxnId="{8F5760D8-5E1D-4869-95AB-7D16687068C3}">
      <dgm:prSet/>
      <dgm:spPr/>
      <dgm:t>
        <a:bodyPr/>
        <a:lstStyle/>
        <a:p>
          <a:endParaRPr lang="sv-SE"/>
        </a:p>
      </dgm:t>
    </dgm:pt>
    <dgm:pt modelId="{E9397D4A-25C7-4A22-88DE-9488A9186234}">
      <dgm:prSet phldrT="[Text]"/>
      <dgm:spPr/>
      <dgm:t>
        <a:bodyPr/>
        <a:lstStyle/>
        <a:p>
          <a:r>
            <a:rPr lang="sv-SE" b="1" dirty="0">
              <a:highlight>
                <a:srgbClr val="00FFFF"/>
              </a:highlight>
            </a:rPr>
            <a:t>8 Nytt uppdrag, transport till lastningsplats</a:t>
          </a:r>
        </a:p>
      </dgm:t>
    </dgm:pt>
    <dgm:pt modelId="{101DC237-F326-4E13-A4B3-EA132AFE9A68}" type="parTrans" cxnId="{FE6BB8CC-5EF6-4188-BA69-02D6BFAADB34}">
      <dgm:prSet/>
      <dgm:spPr/>
      <dgm:t>
        <a:bodyPr/>
        <a:lstStyle/>
        <a:p>
          <a:endParaRPr lang="sv-SE"/>
        </a:p>
      </dgm:t>
    </dgm:pt>
    <dgm:pt modelId="{3A2C0EDA-7215-4CE1-9294-CCC9B2AAFF73}" type="sibTrans" cxnId="{FE6BB8CC-5EF6-4188-BA69-02D6BFAADB34}">
      <dgm:prSet/>
      <dgm:spPr/>
      <dgm:t>
        <a:bodyPr/>
        <a:lstStyle/>
        <a:p>
          <a:endParaRPr lang="sv-SE"/>
        </a:p>
      </dgm:t>
    </dgm:pt>
    <dgm:pt modelId="{16094BE7-1578-4DDA-A837-C0CC11B325B4}">
      <dgm:prSet phldrT="[Text]"/>
      <dgm:spPr/>
      <dgm:t>
        <a:bodyPr/>
        <a:lstStyle/>
        <a:p>
          <a:r>
            <a:rPr lang="sv-SE" b="1" dirty="0">
              <a:highlight>
                <a:srgbClr val="00FFFF"/>
              </a:highlight>
            </a:rPr>
            <a:t>9 Transport till färja från lastningsplats</a:t>
          </a:r>
        </a:p>
      </dgm:t>
    </dgm:pt>
    <dgm:pt modelId="{2FAD4E27-B9F1-47BE-AABE-E916A959B230}" type="parTrans" cxnId="{9FCC0FB2-4EBE-4A19-B909-406D0CD4FA66}">
      <dgm:prSet/>
      <dgm:spPr/>
      <dgm:t>
        <a:bodyPr/>
        <a:lstStyle/>
        <a:p>
          <a:endParaRPr lang="sv-SE"/>
        </a:p>
      </dgm:t>
    </dgm:pt>
    <dgm:pt modelId="{9ED1B794-3A59-4C8F-920D-200A1B57FFA0}" type="sibTrans" cxnId="{9FCC0FB2-4EBE-4A19-B909-406D0CD4FA66}">
      <dgm:prSet/>
      <dgm:spPr/>
      <dgm:t>
        <a:bodyPr/>
        <a:lstStyle/>
        <a:p>
          <a:endParaRPr lang="sv-SE"/>
        </a:p>
      </dgm:t>
    </dgm:pt>
    <dgm:pt modelId="{4E40BFFF-E3F0-43F2-BFBA-8ACA40AC1FDC}">
      <dgm:prSet phldrT="[Text]"/>
      <dgm:spPr/>
      <dgm:t>
        <a:bodyPr/>
        <a:lstStyle/>
        <a:p>
          <a:r>
            <a:rPr lang="sv-SE" b="1" dirty="0">
              <a:highlight>
                <a:srgbClr val="00FFFF"/>
              </a:highlight>
            </a:rPr>
            <a:t>10 Överfart med färja</a:t>
          </a:r>
        </a:p>
      </dgm:t>
    </dgm:pt>
    <dgm:pt modelId="{6CD372EF-3D66-4CDF-B179-30C2F20C6D70}" type="parTrans" cxnId="{579B223A-D101-4748-B237-70A2EB126FAC}">
      <dgm:prSet/>
      <dgm:spPr/>
      <dgm:t>
        <a:bodyPr/>
        <a:lstStyle/>
        <a:p>
          <a:endParaRPr lang="sv-SE"/>
        </a:p>
      </dgm:t>
    </dgm:pt>
    <dgm:pt modelId="{E767C16B-55E5-4124-9C2C-6DB7100D2339}" type="sibTrans" cxnId="{579B223A-D101-4748-B237-70A2EB126FAC}">
      <dgm:prSet/>
      <dgm:spPr/>
      <dgm:t>
        <a:bodyPr/>
        <a:lstStyle/>
        <a:p>
          <a:endParaRPr lang="sv-SE"/>
        </a:p>
      </dgm:t>
    </dgm:pt>
    <dgm:pt modelId="{50FBBCC7-01AB-4EAD-A195-880CC19A6599}" type="pres">
      <dgm:prSet presAssocID="{6D9FA254-06AE-4BAA-97AD-5F60C2CFB8B6}" presName="cycle" presStyleCnt="0">
        <dgm:presLayoutVars>
          <dgm:dir/>
          <dgm:resizeHandles val="exact"/>
        </dgm:presLayoutVars>
      </dgm:prSet>
      <dgm:spPr/>
    </dgm:pt>
    <dgm:pt modelId="{6746A3AC-D254-4144-AA1A-4D73D7C40DBA}" type="pres">
      <dgm:prSet presAssocID="{16E44318-60D8-44EB-B617-975F020EDB24}" presName="dummy" presStyleCnt="0"/>
      <dgm:spPr/>
    </dgm:pt>
    <dgm:pt modelId="{C58DA3D1-CA48-4D2F-B88B-27D77F9E04D1}" type="pres">
      <dgm:prSet presAssocID="{16E44318-60D8-44EB-B617-975F020EDB24}" presName="node" presStyleLbl="revTx" presStyleIdx="0" presStyleCnt="10">
        <dgm:presLayoutVars>
          <dgm:bulletEnabled val="1"/>
        </dgm:presLayoutVars>
      </dgm:prSet>
      <dgm:spPr/>
    </dgm:pt>
    <dgm:pt modelId="{9030E5F6-32EB-4276-8F00-5C653AF73E03}" type="pres">
      <dgm:prSet presAssocID="{F7E76906-13BE-4C66-BB7D-BB27499CE9F2}" presName="sibTrans" presStyleLbl="node1" presStyleIdx="0" presStyleCnt="10"/>
      <dgm:spPr/>
    </dgm:pt>
    <dgm:pt modelId="{349225F4-11E6-4A15-9B48-0BB70FDF7BAA}" type="pres">
      <dgm:prSet presAssocID="{6B3C23A1-25D4-4643-B280-CC5D386F0235}" presName="dummy" presStyleCnt="0"/>
      <dgm:spPr/>
    </dgm:pt>
    <dgm:pt modelId="{722BF766-0EE7-4325-9A11-9D2F1583A5CA}" type="pres">
      <dgm:prSet presAssocID="{6B3C23A1-25D4-4643-B280-CC5D386F0235}" presName="node" presStyleLbl="revTx" presStyleIdx="1" presStyleCnt="10">
        <dgm:presLayoutVars>
          <dgm:bulletEnabled val="1"/>
        </dgm:presLayoutVars>
      </dgm:prSet>
      <dgm:spPr/>
    </dgm:pt>
    <dgm:pt modelId="{8F8E602C-7B72-46D4-AAA4-DE135B64C6F9}" type="pres">
      <dgm:prSet presAssocID="{8BA76EDC-C23C-432F-AAE9-89E2103BD79C}" presName="sibTrans" presStyleLbl="node1" presStyleIdx="1" presStyleCnt="10"/>
      <dgm:spPr/>
    </dgm:pt>
    <dgm:pt modelId="{06741B93-CFB4-4BB6-AA5A-8A24B76B1BD4}" type="pres">
      <dgm:prSet presAssocID="{2C800F23-C244-4DCE-BE81-4B7E9BFFBB0E}" presName="dummy" presStyleCnt="0"/>
      <dgm:spPr/>
    </dgm:pt>
    <dgm:pt modelId="{3D8C5124-C0DD-44DE-92EE-D583BD51338D}" type="pres">
      <dgm:prSet presAssocID="{2C800F23-C244-4DCE-BE81-4B7E9BFFBB0E}" presName="node" presStyleLbl="revTx" presStyleIdx="2" presStyleCnt="10">
        <dgm:presLayoutVars>
          <dgm:bulletEnabled val="1"/>
        </dgm:presLayoutVars>
      </dgm:prSet>
      <dgm:spPr/>
    </dgm:pt>
    <dgm:pt modelId="{D5965AB7-526E-4FA2-9C9E-88282B91C929}" type="pres">
      <dgm:prSet presAssocID="{E190293B-D5CD-4167-BA36-1FEE846E6917}" presName="sibTrans" presStyleLbl="node1" presStyleIdx="2" presStyleCnt="10" custLinFactNeighborX="-1360" custLinFactNeighborY="465"/>
      <dgm:spPr/>
    </dgm:pt>
    <dgm:pt modelId="{86A47427-C066-49AC-B447-87823364ECE9}" type="pres">
      <dgm:prSet presAssocID="{D811518D-231C-4799-9403-9C26385DD57C}" presName="dummy" presStyleCnt="0"/>
      <dgm:spPr/>
    </dgm:pt>
    <dgm:pt modelId="{967CB761-F7AD-4391-A331-6744387CBB87}" type="pres">
      <dgm:prSet presAssocID="{D811518D-231C-4799-9403-9C26385DD57C}" presName="node" presStyleLbl="revTx" presStyleIdx="3" presStyleCnt="10">
        <dgm:presLayoutVars>
          <dgm:bulletEnabled val="1"/>
        </dgm:presLayoutVars>
      </dgm:prSet>
      <dgm:spPr/>
    </dgm:pt>
    <dgm:pt modelId="{7B949523-661E-4A04-87AE-D20D56099032}" type="pres">
      <dgm:prSet presAssocID="{7D9FE6D7-E1E3-4118-AC3B-A92720EBB962}" presName="sibTrans" presStyleLbl="node1" presStyleIdx="3" presStyleCnt="10"/>
      <dgm:spPr/>
    </dgm:pt>
    <dgm:pt modelId="{A3437BA9-4E16-4991-94E3-9BC94334DAC5}" type="pres">
      <dgm:prSet presAssocID="{6C1F5437-B232-4594-9188-7706718A496F}" presName="dummy" presStyleCnt="0"/>
      <dgm:spPr/>
    </dgm:pt>
    <dgm:pt modelId="{02005F61-8D83-44E2-B1C5-664A853753A6}" type="pres">
      <dgm:prSet presAssocID="{6C1F5437-B232-4594-9188-7706718A496F}" presName="node" presStyleLbl="revTx" presStyleIdx="4" presStyleCnt="10">
        <dgm:presLayoutVars>
          <dgm:bulletEnabled val="1"/>
        </dgm:presLayoutVars>
      </dgm:prSet>
      <dgm:spPr/>
    </dgm:pt>
    <dgm:pt modelId="{9CACF8A7-B58D-45B3-8D19-D45A8879DD95}" type="pres">
      <dgm:prSet presAssocID="{4867CB97-6CB0-40C9-8BE2-920FE4671D8B}" presName="sibTrans" presStyleLbl="node1" presStyleIdx="4" presStyleCnt="10"/>
      <dgm:spPr/>
    </dgm:pt>
    <dgm:pt modelId="{B230F3DB-4C55-420D-A688-FB5B5BAB3A94}" type="pres">
      <dgm:prSet presAssocID="{A8E0265A-5186-480A-AFA7-55B104173C40}" presName="dummy" presStyleCnt="0"/>
      <dgm:spPr/>
    </dgm:pt>
    <dgm:pt modelId="{252E2EB4-D13F-471D-8F1C-80DB57C4EED9}" type="pres">
      <dgm:prSet presAssocID="{A8E0265A-5186-480A-AFA7-55B104173C40}" presName="node" presStyleLbl="revTx" presStyleIdx="5" presStyleCnt="10">
        <dgm:presLayoutVars>
          <dgm:bulletEnabled val="1"/>
        </dgm:presLayoutVars>
      </dgm:prSet>
      <dgm:spPr/>
    </dgm:pt>
    <dgm:pt modelId="{0374C74E-FCFF-4194-A2C8-AF5B57FC3ECA}" type="pres">
      <dgm:prSet presAssocID="{FCAD4AB4-D947-455B-B4A9-91BA987DCB33}" presName="sibTrans" presStyleLbl="node1" presStyleIdx="5" presStyleCnt="10"/>
      <dgm:spPr/>
    </dgm:pt>
    <dgm:pt modelId="{47B7889C-8815-44C0-B855-DA88009D0CEC}" type="pres">
      <dgm:prSet presAssocID="{B9065534-22F9-455E-90AE-CE97405D0399}" presName="dummy" presStyleCnt="0"/>
      <dgm:spPr/>
    </dgm:pt>
    <dgm:pt modelId="{EC0A21C5-89F0-416B-A918-DF1D067ED888}" type="pres">
      <dgm:prSet presAssocID="{B9065534-22F9-455E-90AE-CE97405D0399}" presName="node" presStyleLbl="revTx" presStyleIdx="6" presStyleCnt="10">
        <dgm:presLayoutVars>
          <dgm:bulletEnabled val="1"/>
        </dgm:presLayoutVars>
      </dgm:prSet>
      <dgm:spPr/>
    </dgm:pt>
    <dgm:pt modelId="{63DC66DD-1879-4093-A8A9-60B070455FE1}" type="pres">
      <dgm:prSet presAssocID="{910DC304-162D-4E0E-A595-E722E7D545DD}" presName="sibTrans" presStyleLbl="node1" presStyleIdx="6" presStyleCnt="10" custLinFactNeighborX="-826" custLinFactNeighborY="-362"/>
      <dgm:spPr/>
    </dgm:pt>
    <dgm:pt modelId="{402C9561-8FC7-4048-A408-BA02D8D00288}" type="pres">
      <dgm:prSet presAssocID="{E9397D4A-25C7-4A22-88DE-9488A9186234}" presName="dummy" presStyleCnt="0"/>
      <dgm:spPr/>
    </dgm:pt>
    <dgm:pt modelId="{B2D9984C-88ED-4AA4-9C72-AE8C95A92886}" type="pres">
      <dgm:prSet presAssocID="{E9397D4A-25C7-4A22-88DE-9488A9186234}" presName="node" presStyleLbl="revTx" presStyleIdx="7" presStyleCnt="10">
        <dgm:presLayoutVars>
          <dgm:bulletEnabled val="1"/>
        </dgm:presLayoutVars>
      </dgm:prSet>
      <dgm:spPr/>
    </dgm:pt>
    <dgm:pt modelId="{852EB1B8-DD62-427B-BCC1-613BEE4A8255}" type="pres">
      <dgm:prSet presAssocID="{3A2C0EDA-7215-4CE1-9294-CCC9B2AAFF73}" presName="sibTrans" presStyleLbl="node1" presStyleIdx="7" presStyleCnt="10"/>
      <dgm:spPr/>
    </dgm:pt>
    <dgm:pt modelId="{C429C4A6-7154-4B69-971F-C4822DBFD80B}" type="pres">
      <dgm:prSet presAssocID="{16094BE7-1578-4DDA-A837-C0CC11B325B4}" presName="dummy" presStyleCnt="0"/>
      <dgm:spPr/>
    </dgm:pt>
    <dgm:pt modelId="{8F7E7660-97E5-4AE0-A007-5011996E6DA7}" type="pres">
      <dgm:prSet presAssocID="{16094BE7-1578-4DDA-A837-C0CC11B325B4}" presName="node" presStyleLbl="revTx" presStyleIdx="8" presStyleCnt="10">
        <dgm:presLayoutVars>
          <dgm:bulletEnabled val="1"/>
        </dgm:presLayoutVars>
      </dgm:prSet>
      <dgm:spPr/>
    </dgm:pt>
    <dgm:pt modelId="{C84D741D-81A2-4378-8694-392D4331A0E1}" type="pres">
      <dgm:prSet presAssocID="{9ED1B794-3A59-4C8F-920D-200A1B57FFA0}" presName="sibTrans" presStyleLbl="node1" presStyleIdx="8" presStyleCnt="10"/>
      <dgm:spPr/>
    </dgm:pt>
    <dgm:pt modelId="{545C80AC-6F80-4A3B-B40E-701748BE41AC}" type="pres">
      <dgm:prSet presAssocID="{4E40BFFF-E3F0-43F2-BFBA-8ACA40AC1FDC}" presName="dummy" presStyleCnt="0"/>
      <dgm:spPr/>
    </dgm:pt>
    <dgm:pt modelId="{86B4D47C-DEBF-4033-9B36-EC81F6F75D2A}" type="pres">
      <dgm:prSet presAssocID="{4E40BFFF-E3F0-43F2-BFBA-8ACA40AC1FDC}" presName="node" presStyleLbl="revTx" presStyleIdx="9" presStyleCnt="10">
        <dgm:presLayoutVars>
          <dgm:bulletEnabled val="1"/>
        </dgm:presLayoutVars>
      </dgm:prSet>
      <dgm:spPr/>
    </dgm:pt>
    <dgm:pt modelId="{F1B5D8DC-B2C6-47A0-A6A2-41B4DB34BB83}" type="pres">
      <dgm:prSet presAssocID="{E767C16B-55E5-4124-9C2C-6DB7100D2339}" presName="sibTrans" presStyleLbl="node1" presStyleIdx="9" presStyleCnt="10"/>
      <dgm:spPr/>
    </dgm:pt>
  </dgm:ptLst>
  <dgm:cxnLst>
    <dgm:cxn modelId="{46EC4900-C9E4-4A94-AA2B-EBEE63929D83}" type="presOf" srcId="{D811518D-231C-4799-9403-9C26385DD57C}" destId="{967CB761-F7AD-4391-A331-6744387CBB87}" srcOrd="0" destOrd="0" presId="urn:microsoft.com/office/officeart/2005/8/layout/cycle1"/>
    <dgm:cxn modelId="{950C3A0C-4A6E-43FF-955A-054B47263CB3}" type="presOf" srcId="{4E40BFFF-E3F0-43F2-BFBA-8ACA40AC1FDC}" destId="{86B4D47C-DEBF-4033-9B36-EC81F6F75D2A}" srcOrd="0" destOrd="0" presId="urn:microsoft.com/office/officeart/2005/8/layout/cycle1"/>
    <dgm:cxn modelId="{C228501B-C3FB-4C73-AE9A-9794761B2AF5}" type="presOf" srcId="{16E44318-60D8-44EB-B617-975F020EDB24}" destId="{C58DA3D1-CA48-4D2F-B88B-27D77F9E04D1}" srcOrd="0" destOrd="0" presId="urn:microsoft.com/office/officeart/2005/8/layout/cycle1"/>
    <dgm:cxn modelId="{9984992B-7BDE-4460-8C73-2570B5DF8B25}" type="presOf" srcId="{8BA76EDC-C23C-432F-AAE9-89E2103BD79C}" destId="{8F8E602C-7B72-46D4-AAA4-DE135B64C6F9}" srcOrd="0" destOrd="0" presId="urn:microsoft.com/office/officeart/2005/8/layout/cycle1"/>
    <dgm:cxn modelId="{C952E330-9D50-462B-AB48-6B9A931CB2C2}" type="presOf" srcId="{2C800F23-C244-4DCE-BE81-4B7E9BFFBB0E}" destId="{3D8C5124-C0DD-44DE-92EE-D583BD51338D}" srcOrd="0" destOrd="0" presId="urn:microsoft.com/office/officeart/2005/8/layout/cycle1"/>
    <dgm:cxn modelId="{579B223A-D101-4748-B237-70A2EB126FAC}" srcId="{6D9FA254-06AE-4BAA-97AD-5F60C2CFB8B6}" destId="{4E40BFFF-E3F0-43F2-BFBA-8ACA40AC1FDC}" srcOrd="9" destOrd="0" parTransId="{6CD372EF-3D66-4CDF-B179-30C2F20C6D70}" sibTransId="{E767C16B-55E5-4124-9C2C-6DB7100D2339}"/>
    <dgm:cxn modelId="{4A75015E-CB6A-40B0-84CD-A2E4D3947009}" type="presOf" srcId="{3A2C0EDA-7215-4CE1-9294-CCC9B2AAFF73}" destId="{852EB1B8-DD62-427B-BCC1-613BEE4A8255}" srcOrd="0" destOrd="0" presId="urn:microsoft.com/office/officeart/2005/8/layout/cycle1"/>
    <dgm:cxn modelId="{EA566547-518F-4F71-A9E1-4E4BFAF956A6}" srcId="{6D9FA254-06AE-4BAA-97AD-5F60C2CFB8B6}" destId="{6B3C23A1-25D4-4643-B280-CC5D386F0235}" srcOrd="1" destOrd="0" parTransId="{27E98257-FBDF-4800-871F-8CD0E10E6BC3}" sibTransId="{8BA76EDC-C23C-432F-AAE9-89E2103BD79C}"/>
    <dgm:cxn modelId="{70B52A49-8A21-4886-BE91-488E2F6D1E3F}" type="presOf" srcId="{9ED1B794-3A59-4C8F-920D-200A1B57FFA0}" destId="{C84D741D-81A2-4378-8694-392D4331A0E1}" srcOrd="0" destOrd="0" presId="urn:microsoft.com/office/officeart/2005/8/layout/cycle1"/>
    <dgm:cxn modelId="{018BD569-502D-4A69-BE1B-A564C6179F11}" srcId="{6D9FA254-06AE-4BAA-97AD-5F60C2CFB8B6}" destId="{D811518D-231C-4799-9403-9C26385DD57C}" srcOrd="3" destOrd="0" parTransId="{9D645AB8-33F7-4ADD-B927-5AA374104D63}" sibTransId="{7D9FE6D7-E1E3-4118-AC3B-A92720EBB962}"/>
    <dgm:cxn modelId="{C67C304D-20CB-432D-9C4D-FE4317278552}" type="presOf" srcId="{E190293B-D5CD-4167-BA36-1FEE846E6917}" destId="{D5965AB7-526E-4FA2-9C9E-88282B91C929}" srcOrd="0" destOrd="0" presId="urn:microsoft.com/office/officeart/2005/8/layout/cycle1"/>
    <dgm:cxn modelId="{AE4DA14D-2A1B-43DA-B3D6-2338A054B9CF}" type="presOf" srcId="{4867CB97-6CB0-40C9-8BE2-920FE4671D8B}" destId="{9CACF8A7-B58D-45B3-8D19-D45A8879DD95}" srcOrd="0" destOrd="0" presId="urn:microsoft.com/office/officeart/2005/8/layout/cycle1"/>
    <dgm:cxn modelId="{D2CA3077-892E-4470-AD77-8BF9CBC10AB4}" type="presOf" srcId="{A8E0265A-5186-480A-AFA7-55B104173C40}" destId="{252E2EB4-D13F-471D-8F1C-80DB57C4EED9}" srcOrd="0" destOrd="0" presId="urn:microsoft.com/office/officeart/2005/8/layout/cycle1"/>
    <dgm:cxn modelId="{DD10A778-7294-4980-9D91-E65CFA034C54}" type="presOf" srcId="{910DC304-162D-4E0E-A595-E722E7D545DD}" destId="{63DC66DD-1879-4093-A8A9-60B070455FE1}" srcOrd="0" destOrd="0" presId="urn:microsoft.com/office/officeart/2005/8/layout/cycle1"/>
    <dgm:cxn modelId="{A393F682-702D-4ED0-9DEF-431F69516F75}" srcId="{6D9FA254-06AE-4BAA-97AD-5F60C2CFB8B6}" destId="{2C800F23-C244-4DCE-BE81-4B7E9BFFBB0E}" srcOrd="2" destOrd="0" parTransId="{1D8726D3-5E41-4E96-A0F4-CFA85DE83B64}" sibTransId="{E190293B-D5CD-4167-BA36-1FEE846E6917}"/>
    <dgm:cxn modelId="{193A029A-7DA5-402C-A0DE-9E9BA3241AF8}" type="presOf" srcId="{7D9FE6D7-E1E3-4118-AC3B-A92720EBB962}" destId="{7B949523-661E-4A04-87AE-D20D56099032}" srcOrd="0" destOrd="0" presId="urn:microsoft.com/office/officeart/2005/8/layout/cycle1"/>
    <dgm:cxn modelId="{898B53A3-304E-405B-B5BA-110CD3FD0FFF}" srcId="{6D9FA254-06AE-4BAA-97AD-5F60C2CFB8B6}" destId="{6C1F5437-B232-4594-9188-7706718A496F}" srcOrd="4" destOrd="0" parTransId="{E5ED8BE6-4A29-4A14-BE74-6FABA2291FA7}" sibTransId="{4867CB97-6CB0-40C9-8BE2-920FE4671D8B}"/>
    <dgm:cxn modelId="{A52BA0A3-6BA9-40B9-87D8-C474A15EE641}" type="presOf" srcId="{6C1F5437-B232-4594-9188-7706718A496F}" destId="{02005F61-8D83-44E2-B1C5-664A853753A6}" srcOrd="0" destOrd="0" presId="urn:microsoft.com/office/officeart/2005/8/layout/cycle1"/>
    <dgm:cxn modelId="{6FDAD0A6-F1B5-4869-A030-7241B2129DEC}" type="presOf" srcId="{6D9FA254-06AE-4BAA-97AD-5F60C2CFB8B6}" destId="{50FBBCC7-01AB-4EAD-A195-880CC19A6599}" srcOrd="0" destOrd="0" presId="urn:microsoft.com/office/officeart/2005/8/layout/cycle1"/>
    <dgm:cxn modelId="{9FCC0FB2-4EBE-4A19-B909-406D0CD4FA66}" srcId="{6D9FA254-06AE-4BAA-97AD-5F60C2CFB8B6}" destId="{16094BE7-1578-4DDA-A837-C0CC11B325B4}" srcOrd="8" destOrd="0" parTransId="{2FAD4E27-B9F1-47BE-AABE-E916A959B230}" sibTransId="{9ED1B794-3A59-4C8F-920D-200A1B57FFA0}"/>
    <dgm:cxn modelId="{778AF0B3-917D-4B33-8C4E-BC77EF6C0BDB}" type="presOf" srcId="{B9065534-22F9-455E-90AE-CE97405D0399}" destId="{EC0A21C5-89F0-416B-A918-DF1D067ED888}" srcOrd="0" destOrd="0" presId="urn:microsoft.com/office/officeart/2005/8/layout/cycle1"/>
    <dgm:cxn modelId="{8BCFE3BF-3563-4A42-AD1D-8595F2672C41}" srcId="{6D9FA254-06AE-4BAA-97AD-5F60C2CFB8B6}" destId="{16E44318-60D8-44EB-B617-975F020EDB24}" srcOrd="0" destOrd="0" parTransId="{A5C19148-7E65-4CE5-ADDC-EDDACD59D061}" sibTransId="{F7E76906-13BE-4C66-BB7D-BB27499CE9F2}"/>
    <dgm:cxn modelId="{D1100FC0-1211-4D8B-87E6-BD09B9D9C07E}" type="presOf" srcId="{6B3C23A1-25D4-4643-B280-CC5D386F0235}" destId="{722BF766-0EE7-4325-9A11-9D2F1583A5CA}" srcOrd="0" destOrd="0" presId="urn:microsoft.com/office/officeart/2005/8/layout/cycle1"/>
    <dgm:cxn modelId="{FE6BB8CC-5EF6-4188-BA69-02D6BFAADB34}" srcId="{6D9FA254-06AE-4BAA-97AD-5F60C2CFB8B6}" destId="{E9397D4A-25C7-4A22-88DE-9488A9186234}" srcOrd="7" destOrd="0" parTransId="{101DC237-F326-4E13-A4B3-EA132AFE9A68}" sibTransId="{3A2C0EDA-7215-4CE1-9294-CCC9B2AAFF73}"/>
    <dgm:cxn modelId="{8F5760D8-5E1D-4869-95AB-7D16687068C3}" srcId="{6D9FA254-06AE-4BAA-97AD-5F60C2CFB8B6}" destId="{B9065534-22F9-455E-90AE-CE97405D0399}" srcOrd="6" destOrd="0" parTransId="{9555615F-08AC-432B-94E9-33AF2C29BF46}" sibTransId="{910DC304-162D-4E0E-A595-E722E7D545DD}"/>
    <dgm:cxn modelId="{37E6EFE5-7461-4D7A-AE62-51D3AF15A28C}" type="presOf" srcId="{F7E76906-13BE-4C66-BB7D-BB27499CE9F2}" destId="{9030E5F6-32EB-4276-8F00-5C653AF73E03}" srcOrd="0" destOrd="0" presId="urn:microsoft.com/office/officeart/2005/8/layout/cycle1"/>
    <dgm:cxn modelId="{A0F344E8-A98A-4E4E-AEC3-4666CA3F22A1}" type="presOf" srcId="{E767C16B-55E5-4124-9C2C-6DB7100D2339}" destId="{F1B5D8DC-B2C6-47A0-A6A2-41B4DB34BB83}" srcOrd="0" destOrd="0" presId="urn:microsoft.com/office/officeart/2005/8/layout/cycle1"/>
    <dgm:cxn modelId="{371348F1-A1C0-40B1-80DF-872C00BEFF42}" type="presOf" srcId="{E9397D4A-25C7-4A22-88DE-9488A9186234}" destId="{B2D9984C-88ED-4AA4-9C72-AE8C95A92886}" srcOrd="0" destOrd="0" presId="urn:microsoft.com/office/officeart/2005/8/layout/cycle1"/>
    <dgm:cxn modelId="{85157FF9-3636-4040-8A9F-95D520169EF7}" srcId="{6D9FA254-06AE-4BAA-97AD-5F60C2CFB8B6}" destId="{A8E0265A-5186-480A-AFA7-55B104173C40}" srcOrd="5" destOrd="0" parTransId="{D06C3974-F508-4F49-9769-CFFA3E17D474}" sibTransId="{FCAD4AB4-D947-455B-B4A9-91BA987DCB33}"/>
    <dgm:cxn modelId="{61997CFB-3A3A-4355-A685-E766D3146D42}" type="presOf" srcId="{16094BE7-1578-4DDA-A837-C0CC11B325B4}" destId="{8F7E7660-97E5-4AE0-A007-5011996E6DA7}" srcOrd="0" destOrd="0" presId="urn:microsoft.com/office/officeart/2005/8/layout/cycle1"/>
    <dgm:cxn modelId="{E19A02FC-D83B-40D5-97A9-FF5DE7A6B261}" type="presOf" srcId="{FCAD4AB4-D947-455B-B4A9-91BA987DCB33}" destId="{0374C74E-FCFF-4194-A2C8-AF5B57FC3ECA}" srcOrd="0" destOrd="0" presId="urn:microsoft.com/office/officeart/2005/8/layout/cycle1"/>
    <dgm:cxn modelId="{E8B62C05-0F73-4F8C-86ED-48DEC33A6BC6}" type="presParOf" srcId="{50FBBCC7-01AB-4EAD-A195-880CC19A6599}" destId="{6746A3AC-D254-4144-AA1A-4D73D7C40DBA}" srcOrd="0" destOrd="0" presId="urn:microsoft.com/office/officeart/2005/8/layout/cycle1"/>
    <dgm:cxn modelId="{55C2D4E3-7631-436B-BFEF-BC99E05BB809}" type="presParOf" srcId="{50FBBCC7-01AB-4EAD-A195-880CC19A6599}" destId="{C58DA3D1-CA48-4D2F-B88B-27D77F9E04D1}" srcOrd="1" destOrd="0" presId="urn:microsoft.com/office/officeart/2005/8/layout/cycle1"/>
    <dgm:cxn modelId="{574B9480-2D54-4459-9ACF-6D6443DB1AFC}" type="presParOf" srcId="{50FBBCC7-01AB-4EAD-A195-880CC19A6599}" destId="{9030E5F6-32EB-4276-8F00-5C653AF73E03}" srcOrd="2" destOrd="0" presId="urn:microsoft.com/office/officeart/2005/8/layout/cycle1"/>
    <dgm:cxn modelId="{3B5B6290-9B0E-4B6A-BD47-F304D01E337C}" type="presParOf" srcId="{50FBBCC7-01AB-4EAD-A195-880CC19A6599}" destId="{349225F4-11E6-4A15-9B48-0BB70FDF7BAA}" srcOrd="3" destOrd="0" presId="urn:microsoft.com/office/officeart/2005/8/layout/cycle1"/>
    <dgm:cxn modelId="{FDF0EF3D-4034-4B7B-B68A-6026EF31F8B9}" type="presParOf" srcId="{50FBBCC7-01AB-4EAD-A195-880CC19A6599}" destId="{722BF766-0EE7-4325-9A11-9D2F1583A5CA}" srcOrd="4" destOrd="0" presId="urn:microsoft.com/office/officeart/2005/8/layout/cycle1"/>
    <dgm:cxn modelId="{DD3B85A2-0FFE-4D3C-8777-882C9D5F8388}" type="presParOf" srcId="{50FBBCC7-01AB-4EAD-A195-880CC19A6599}" destId="{8F8E602C-7B72-46D4-AAA4-DE135B64C6F9}" srcOrd="5" destOrd="0" presId="urn:microsoft.com/office/officeart/2005/8/layout/cycle1"/>
    <dgm:cxn modelId="{1F5CE8E8-E8C6-4175-BAAE-631F334B2F6B}" type="presParOf" srcId="{50FBBCC7-01AB-4EAD-A195-880CC19A6599}" destId="{06741B93-CFB4-4BB6-AA5A-8A24B76B1BD4}" srcOrd="6" destOrd="0" presId="urn:microsoft.com/office/officeart/2005/8/layout/cycle1"/>
    <dgm:cxn modelId="{F0616E38-1886-410B-8632-274086D25DB7}" type="presParOf" srcId="{50FBBCC7-01AB-4EAD-A195-880CC19A6599}" destId="{3D8C5124-C0DD-44DE-92EE-D583BD51338D}" srcOrd="7" destOrd="0" presId="urn:microsoft.com/office/officeart/2005/8/layout/cycle1"/>
    <dgm:cxn modelId="{15C81C22-E3FD-4A3B-9474-AFA512C2917B}" type="presParOf" srcId="{50FBBCC7-01AB-4EAD-A195-880CC19A6599}" destId="{D5965AB7-526E-4FA2-9C9E-88282B91C929}" srcOrd="8" destOrd="0" presId="urn:microsoft.com/office/officeart/2005/8/layout/cycle1"/>
    <dgm:cxn modelId="{0E2983DB-B258-4361-8166-220C527FC40C}" type="presParOf" srcId="{50FBBCC7-01AB-4EAD-A195-880CC19A6599}" destId="{86A47427-C066-49AC-B447-87823364ECE9}" srcOrd="9" destOrd="0" presId="urn:microsoft.com/office/officeart/2005/8/layout/cycle1"/>
    <dgm:cxn modelId="{669628FF-D6B1-41A8-863D-E449E415798A}" type="presParOf" srcId="{50FBBCC7-01AB-4EAD-A195-880CC19A6599}" destId="{967CB761-F7AD-4391-A331-6744387CBB87}" srcOrd="10" destOrd="0" presId="urn:microsoft.com/office/officeart/2005/8/layout/cycle1"/>
    <dgm:cxn modelId="{53D59175-6A0A-4462-9248-F81A30874726}" type="presParOf" srcId="{50FBBCC7-01AB-4EAD-A195-880CC19A6599}" destId="{7B949523-661E-4A04-87AE-D20D56099032}" srcOrd="11" destOrd="0" presId="urn:microsoft.com/office/officeart/2005/8/layout/cycle1"/>
    <dgm:cxn modelId="{F4600E89-225A-4E77-A918-04D77FE48778}" type="presParOf" srcId="{50FBBCC7-01AB-4EAD-A195-880CC19A6599}" destId="{A3437BA9-4E16-4991-94E3-9BC94334DAC5}" srcOrd="12" destOrd="0" presId="urn:microsoft.com/office/officeart/2005/8/layout/cycle1"/>
    <dgm:cxn modelId="{F3531DF9-353C-4ECE-9680-B1EC419030B0}" type="presParOf" srcId="{50FBBCC7-01AB-4EAD-A195-880CC19A6599}" destId="{02005F61-8D83-44E2-B1C5-664A853753A6}" srcOrd="13" destOrd="0" presId="urn:microsoft.com/office/officeart/2005/8/layout/cycle1"/>
    <dgm:cxn modelId="{7C0BAB9D-7930-418B-8B82-E67FDC09373B}" type="presParOf" srcId="{50FBBCC7-01AB-4EAD-A195-880CC19A6599}" destId="{9CACF8A7-B58D-45B3-8D19-D45A8879DD95}" srcOrd="14" destOrd="0" presId="urn:microsoft.com/office/officeart/2005/8/layout/cycle1"/>
    <dgm:cxn modelId="{713241E9-66E7-475C-B605-828B99F73D84}" type="presParOf" srcId="{50FBBCC7-01AB-4EAD-A195-880CC19A6599}" destId="{B230F3DB-4C55-420D-A688-FB5B5BAB3A94}" srcOrd="15" destOrd="0" presId="urn:microsoft.com/office/officeart/2005/8/layout/cycle1"/>
    <dgm:cxn modelId="{761635C2-945D-456B-BDC0-8065FB988CE4}" type="presParOf" srcId="{50FBBCC7-01AB-4EAD-A195-880CC19A6599}" destId="{252E2EB4-D13F-471D-8F1C-80DB57C4EED9}" srcOrd="16" destOrd="0" presId="urn:microsoft.com/office/officeart/2005/8/layout/cycle1"/>
    <dgm:cxn modelId="{4BD1C234-2D59-466A-AE15-67CC5427CB97}" type="presParOf" srcId="{50FBBCC7-01AB-4EAD-A195-880CC19A6599}" destId="{0374C74E-FCFF-4194-A2C8-AF5B57FC3ECA}" srcOrd="17" destOrd="0" presId="urn:microsoft.com/office/officeart/2005/8/layout/cycle1"/>
    <dgm:cxn modelId="{D2E880CC-D336-4D25-B5E3-19A739E9B9FD}" type="presParOf" srcId="{50FBBCC7-01AB-4EAD-A195-880CC19A6599}" destId="{47B7889C-8815-44C0-B855-DA88009D0CEC}" srcOrd="18" destOrd="0" presId="urn:microsoft.com/office/officeart/2005/8/layout/cycle1"/>
    <dgm:cxn modelId="{31FC78AC-05BC-456F-9B5C-38F418EFE960}" type="presParOf" srcId="{50FBBCC7-01AB-4EAD-A195-880CC19A6599}" destId="{EC0A21C5-89F0-416B-A918-DF1D067ED888}" srcOrd="19" destOrd="0" presId="urn:microsoft.com/office/officeart/2005/8/layout/cycle1"/>
    <dgm:cxn modelId="{69B05CCD-16E2-4553-ABC1-49E15172C854}" type="presParOf" srcId="{50FBBCC7-01AB-4EAD-A195-880CC19A6599}" destId="{63DC66DD-1879-4093-A8A9-60B070455FE1}" srcOrd="20" destOrd="0" presId="urn:microsoft.com/office/officeart/2005/8/layout/cycle1"/>
    <dgm:cxn modelId="{00AC536F-3672-42E0-AF70-E9A98FD77483}" type="presParOf" srcId="{50FBBCC7-01AB-4EAD-A195-880CC19A6599}" destId="{402C9561-8FC7-4048-A408-BA02D8D00288}" srcOrd="21" destOrd="0" presId="urn:microsoft.com/office/officeart/2005/8/layout/cycle1"/>
    <dgm:cxn modelId="{D16343DF-A1B9-4FCA-89A9-9BB4497F1446}" type="presParOf" srcId="{50FBBCC7-01AB-4EAD-A195-880CC19A6599}" destId="{B2D9984C-88ED-4AA4-9C72-AE8C95A92886}" srcOrd="22" destOrd="0" presId="urn:microsoft.com/office/officeart/2005/8/layout/cycle1"/>
    <dgm:cxn modelId="{1BBEEFC3-68CE-4587-81FC-971C60CA1BD5}" type="presParOf" srcId="{50FBBCC7-01AB-4EAD-A195-880CC19A6599}" destId="{852EB1B8-DD62-427B-BCC1-613BEE4A8255}" srcOrd="23" destOrd="0" presId="urn:microsoft.com/office/officeart/2005/8/layout/cycle1"/>
    <dgm:cxn modelId="{36291889-8075-41E9-8E79-0EEA96720DE7}" type="presParOf" srcId="{50FBBCC7-01AB-4EAD-A195-880CC19A6599}" destId="{C429C4A6-7154-4B69-971F-C4822DBFD80B}" srcOrd="24" destOrd="0" presId="urn:microsoft.com/office/officeart/2005/8/layout/cycle1"/>
    <dgm:cxn modelId="{3E3E898E-2BFD-4269-950C-7BCA6823AA9C}" type="presParOf" srcId="{50FBBCC7-01AB-4EAD-A195-880CC19A6599}" destId="{8F7E7660-97E5-4AE0-A007-5011996E6DA7}" srcOrd="25" destOrd="0" presId="urn:microsoft.com/office/officeart/2005/8/layout/cycle1"/>
    <dgm:cxn modelId="{2E4449BA-CDF3-497D-8A8B-7E5951B37A9B}" type="presParOf" srcId="{50FBBCC7-01AB-4EAD-A195-880CC19A6599}" destId="{C84D741D-81A2-4378-8694-392D4331A0E1}" srcOrd="26" destOrd="0" presId="urn:microsoft.com/office/officeart/2005/8/layout/cycle1"/>
    <dgm:cxn modelId="{C84CA1F1-EA3E-4985-8582-5E9660645FD0}" type="presParOf" srcId="{50FBBCC7-01AB-4EAD-A195-880CC19A6599}" destId="{545C80AC-6F80-4A3B-B40E-701748BE41AC}" srcOrd="27" destOrd="0" presId="urn:microsoft.com/office/officeart/2005/8/layout/cycle1"/>
    <dgm:cxn modelId="{18B7C7CE-D003-43A0-ADA8-AFAE55786CA4}" type="presParOf" srcId="{50FBBCC7-01AB-4EAD-A195-880CC19A6599}" destId="{86B4D47C-DEBF-4033-9B36-EC81F6F75D2A}" srcOrd="28" destOrd="0" presId="urn:microsoft.com/office/officeart/2005/8/layout/cycle1"/>
    <dgm:cxn modelId="{4EF6C845-BE58-40C1-B2D7-73EF4A2F5B6F}" type="presParOf" srcId="{50FBBCC7-01AB-4EAD-A195-880CC19A6599}" destId="{F1B5D8DC-B2C6-47A0-A6A2-41B4DB34BB83}" srcOrd="29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8A9AEB-ED88-441F-930F-485190A8ACC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FF985D02-78B0-4591-AF87-377B05876B2C}" type="pres">
      <dgm:prSet presAssocID="{B88A9AEB-ED88-441F-930F-485190A8ACCD}" presName="linearFlow" presStyleCnt="0">
        <dgm:presLayoutVars>
          <dgm:resizeHandles val="exact"/>
        </dgm:presLayoutVars>
      </dgm:prSet>
      <dgm:spPr/>
    </dgm:pt>
  </dgm:ptLst>
  <dgm:cxnLst>
    <dgm:cxn modelId="{0A9A1438-ACA9-4F74-BF8A-42E781CBFE37}" type="presOf" srcId="{B88A9AEB-ED88-441F-930F-485190A8ACCD}" destId="{FF985D02-78B0-4591-AF87-377B05876B2C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8A9AEB-ED88-441F-930F-485190A8ACC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FF985D02-78B0-4591-AF87-377B05876B2C}" type="pres">
      <dgm:prSet presAssocID="{B88A9AEB-ED88-441F-930F-485190A8ACCD}" presName="linearFlow" presStyleCnt="0">
        <dgm:presLayoutVars>
          <dgm:resizeHandles val="exact"/>
        </dgm:presLayoutVars>
      </dgm:prSet>
      <dgm:spPr/>
    </dgm:pt>
  </dgm:ptLst>
  <dgm:cxnLst>
    <dgm:cxn modelId="{0A9A1438-ACA9-4F74-BF8A-42E781CBFE37}" type="presOf" srcId="{B88A9AEB-ED88-441F-930F-485190A8ACCD}" destId="{FF985D02-78B0-4591-AF87-377B05876B2C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DA3D1-CA48-4D2F-B88B-27D77F9E04D1}">
      <dsp:nvSpPr>
        <dsp:cNvPr id="0" name=""/>
        <dsp:cNvSpPr/>
      </dsp:nvSpPr>
      <dsp:spPr>
        <a:xfrm>
          <a:off x="5065887" y="2797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00FFFF"/>
              </a:highlight>
            </a:rPr>
            <a:t>1 Logistikföretaget bokar åkeri/ dragfordon</a:t>
          </a:r>
        </a:p>
      </dsp:txBody>
      <dsp:txXfrm>
        <a:off x="5065887" y="2797"/>
        <a:ext cx="853790" cy="853790"/>
      </dsp:txXfrm>
    </dsp:sp>
    <dsp:sp modelId="{9030E5F6-32EB-4276-8F00-5C653AF73E03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18669838"/>
            <a:gd name="adj4" fmla="val 17783028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BF766-0EE7-4325-9A11-9D2F1583A5CA}">
      <dsp:nvSpPr>
        <dsp:cNvPr id="0" name=""/>
        <dsp:cNvSpPr/>
      </dsp:nvSpPr>
      <dsp:spPr>
        <a:xfrm>
          <a:off x="6642716" y="1148430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00FFFF"/>
              </a:highlight>
            </a:rPr>
            <a:t>2 Kopplas av dragfordon, transport till lossningsplats</a:t>
          </a:r>
        </a:p>
      </dsp:txBody>
      <dsp:txXfrm>
        <a:off x="6642716" y="1148430"/>
        <a:ext cx="853790" cy="853790"/>
      </dsp:txXfrm>
    </dsp:sp>
    <dsp:sp modelId="{8F8E602C-7B72-46D4-AAA4-DE135B64C6F9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20981965"/>
            <a:gd name="adj4" fmla="val 19986056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C5124-C0DD-44DE-92EE-D583BD51338D}">
      <dsp:nvSpPr>
        <dsp:cNvPr id="0" name=""/>
        <dsp:cNvSpPr/>
      </dsp:nvSpPr>
      <dsp:spPr>
        <a:xfrm>
          <a:off x="7245011" y="3002104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FFFF00"/>
              </a:highlight>
            </a:rPr>
            <a:t>3 Nytt uppdrag, transport till lastningsplats</a:t>
          </a:r>
        </a:p>
      </dsp:txBody>
      <dsp:txXfrm>
        <a:off x="7245011" y="3002104"/>
        <a:ext cx="853790" cy="853790"/>
      </dsp:txXfrm>
    </dsp:sp>
    <dsp:sp modelId="{D5965AB7-526E-4FA2-9C9E-88282B91C929}">
      <dsp:nvSpPr>
        <dsp:cNvPr id="0" name=""/>
        <dsp:cNvSpPr/>
      </dsp:nvSpPr>
      <dsp:spPr>
        <a:xfrm>
          <a:off x="1093540" y="125984"/>
          <a:ext cx="6668044" cy="6668044"/>
        </a:xfrm>
        <a:prstGeom prst="circularArrow">
          <a:avLst>
            <a:gd name="adj1" fmla="val 2497"/>
            <a:gd name="adj2" fmla="val 151251"/>
            <a:gd name="adj3" fmla="val 1462693"/>
            <a:gd name="adj4" fmla="val 466784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CB761-F7AD-4391-A331-6744387CBB87}">
      <dsp:nvSpPr>
        <dsp:cNvPr id="0" name=""/>
        <dsp:cNvSpPr/>
      </dsp:nvSpPr>
      <dsp:spPr>
        <a:xfrm>
          <a:off x="6642716" y="4855779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FFFF00"/>
              </a:highlight>
            </a:rPr>
            <a:t>4 Transport till färja</a:t>
          </a:r>
        </a:p>
      </dsp:txBody>
      <dsp:txXfrm>
        <a:off x="6642716" y="4855779"/>
        <a:ext cx="853790" cy="853790"/>
      </dsp:txXfrm>
    </dsp:sp>
    <dsp:sp modelId="{7B949523-661E-4A04-87AE-D20D56099032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3665721"/>
            <a:gd name="adj4" fmla="val 2778911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05F61-8D83-44E2-B1C5-664A853753A6}">
      <dsp:nvSpPr>
        <dsp:cNvPr id="0" name=""/>
        <dsp:cNvSpPr/>
      </dsp:nvSpPr>
      <dsp:spPr>
        <a:xfrm>
          <a:off x="5065887" y="6001412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FFFF00"/>
              </a:highlight>
            </a:rPr>
            <a:t>5 Överfart med färja</a:t>
          </a:r>
        </a:p>
      </dsp:txBody>
      <dsp:txXfrm>
        <a:off x="5065887" y="6001412"/>
        <a:ext cx="853790" cy="853790"/>
      </dsp:txXfrm>
    </dsp:sp>
    <dsp:sp modelId="{9CACF8A7-B58D-45B3-8D19-D45A8879DD95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5848762"/>
            <a:gd name="adj4" fmla="val 4799987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E2EB4-D13F-471D-8F1C-80DB57C4EED9}">
      <dsp:nvSpPr>
        <dsp:cNvPr id="0" name=""/>
        <dsp:cNvSpPr/>
      </dsp:nvSpPr>
      <dsp:spPr>
        <a:xfrm>
          <a:off x="3116818" y="6001412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FFFF00"/>
              </a:highlight>
            </a:rPr>
            <a:t>6 Samarbetspartner bokar åkeri/dragfordon</a:t>
          </a:r>
        </a:p>
      </dsp:txBody>
      <dsp:txXfrm>
        <a:off x="3116818" y="6001412"/>
        <a:ext cx="853790" cy="853790"/>
      </dsp:txXfrm>
    </dsp:sp>
    <dsp:sp modelId="{0374C74E-FCFF-4194-A2C8-AF5B57FC3ECA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7869838"/>
            <a:gd name="adj4" fmla="val 6983028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A21C5-89F0-416B-A918-DF1D067ED888}">
      <dsp:nvSpPr>
        <dsp:cNvPr id="0" name=""/>
        <dsp:cNvSpPr/>
      </dsp:nvSpPr>
      <dsp:spPr>
        <a:xfrm>
          <a:off x="1539989" y="4855779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FFFF00"/>
              </a:highlight>
            </a:rPr>
            <a:t>7 Kopplas av drag fordon, transport till lossningsplats</a:t>
          </a:r>
        </a:p>
      </dsp:txBody>
      <dsp:txXfrm>
        <a:off x="1539989" y="4855779"/>
        <a:ext cx="853790" cy="853790"/>
      </dsp:txXfrm>
    </dsp:sp>
    <dsp:sp modelId="{63DC66DD-1879-4093-A8A9-60B070455FE1}">
      <dsp:nvSpPr>
        <dsp:cNvPr id="0" name=""/>
        <dsp:cNvSpPr/>
      </dsp:nvSpPr>
      <dsp:spPr>
        <a:xfrm>
          <a:off x="1129147" y="70839"/>
          <a:ext cx="6668044" cy="6668044"/>
        </a:xfrm>
        <a:prstGeom prst="circularArrow">
          <a:avLst>
            <a:gd name="adj1" fmla="val 2497"/>
            <a:gd name="adj2" fmla="val 151251"/>
            <a:gd name="adj3" fmla="val 10181965"/>
            <a:gd name="adj4" fmla="val 9186056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9984C-88ED-4AA4-9C72-AE8C95A92886}">
      <dsp:nvSpPr>
        <dsp:cNvPr id="0" name=""/>
        <dsp:cNvSpPr/>
      </dsp:nvSpPr>
      <dsp:spPr>
        <a:xfrm>
          <a:off x="937694" y="3002104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00FFFF"/>
              </a:highlight>
            </a:rPr>
            <a:t>8 Nytt uppdrag, transport till lastningsplats</a:t>
          </a:r>
        </a:p>
      </dsp:txBody>
      <dsp:txXfrm>
        <a:off x="937694" y="3002104"/>
        <a:ext cx="853790" cy="853790"/>
      </dsp:txXfrm>
    </dsp:sp>
    <dsp:sp modelId="{852EB1B8-DD62-427B-BCC1-613BEE4A8255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12262693"/>
            <a:gd name="adj4" fmla="val 11266784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E7660-97E5-4AE0-A007-5011996E6DA7}">
      <dsp:nvSpPr>
        <dsp:cNvPr id="0" name=""/>
        <dsp:cNvSpPr/>
      </dsp:nvSpPr>
      <dsp:spPr>
        <a:xfrm>
          <a:off x="1539989" y="1148430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00FFFF"/>
              </a:highlight>
            </a:rPr>
            <a:t>9 Transport till färja från lastningsplats</a:t>
          </a:r>
        </a:p>
      </dsp:txBody>
      <dsp:txXfrm>
        <a:off x="1539989" y="1148430"/>
        <a:ext cx="853790" cy="853790"/>
      </dsp:txXfrm>
    </dsp:sp>
    <dsp:sp modelId="{C84D741D-81A2-4378-8694-392D4331A0E1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14465721"/>
            <a:gd name="adj4" fmla="val 13578911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4D47C-DEBF-4033-9B36-EC81F6F75D2A}">
      <dsp:nvSpPr>
        <dsp:cNvPr id="0" name=""/>
        <dsp:cNvSpPr/>
      </dsp:nvSpPr>
      <dsp:spPr>
        <a:xfrm>
          <a:off x="3116818" y="2797"/>
          <a:ext cx="853790" cy="85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800" b="1" kern="1200" dirty="0">
              <a:highlight>
                <a:srgbClr val="00FFFF"/>
              </a:highlight>
            </a:rPr>
            <a:t>10 Överfart med färja</a:t>
          </a:r>
        </a:p>
      </dsp:txBody>
      <dsp:txXfrm>
        <a:off x="3116818" y="2797"/>
        <a:ext cx="853790" cy="853790"/>
      </dsp:txXfrm>
    </dsp:sp>
    <dsp:sp modelId="{F1B5D8DC-B2C6-47A0-A6A2-41B4DB34BB83}">
      <dsp:nvSpPr>
        <dsp:cNvPr id="0" name=""/>
        <dsp:cNvSpPr/>
      </dsp:nvSpPr>
      <dsp:spPr>
        <a:xfrm>
          <a:off x="1184225" y="94977"/>
          <a:ext cx="6668044" cy="6668044"/>
        </a:xfrm>
        <a:prstGeom prst="circularArrow">
          <a:avLst>
            <a:gd name="adj1" fmla="val 2497"/>
            <a:gd name="adj2" fmla="val 151251"/>
            <a:gd name="adj3" fmla="val 16648762"/>
            <a:gd name="adj4" fmla="val 15599987"/>
            <a:gd name="adj5" fmla="val 29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09E9A-2462-4CAA-B0E7-861FE41BF0E3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BCF35-24D9-4BE0-AE46-A86C52A122A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741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Använd denna är bild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F2D29-18A8-4788-8232-DF004946E8E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9090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496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771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228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15 ankomster och 15 avgångar) skapar en effektiv länk mellan hamnen och de fyra hamnarna i Travemünde, Rostock, </a:t>
            </a:r>
            <a:r>
              <a:rPr lang="sv-SE" dirty="0" err="1"/>
              <a:t>Swinoujscie</a:t>
            </a:r>
            <a:r>
              <a:rPr lang="sv-SE" dirty="0"/>
              <a:t> och Klaipeda.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9305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2104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5354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293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0428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5330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181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Concept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FTL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Full truckload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Full Load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load carrier contains a goods owner's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PTL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Part truckload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Partial goods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consignments in the carrier have a volume weight greater than 2500kg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LTL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Less truckload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Piece Goods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730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7682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2505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0474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41D92-C3D1-4359-97DA-EA3228C77911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5792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single intermodal trip of </a:t>
            </a:r>
            <a:r>
              <a:rPr lang="en-US" dirty="0" err="1"/>
              <a:t>Ekol</a:t>
            </a:r>
            <a:r>
              <a:rPr lang="en-US" dirty="0"/>
              <a:t> from Turkey to France avoids traveling along 2,700 kilometer of road, the following savings are made:</a:t>
            </a:r>
          </a:p>
          <a:p>
            <a:endParaRPr lang="en-US" dirty="0"/>
          </a:p>
          <a:p>
            <a:r>
              <a:rPr lang="en-US" dirty="0"/>
              <a:t>864 liters of fuel</a:t>
            </a:r>
          </a:p>
          <a:p>
            <a:r>
              <a:rPr lang="en-US" dirty="0"/>
              <a:t>2268 kg of CO2 emissions</a:t>
            </a:r>
          </a:p>
          <a:p>
            <a:r>
              <a:rPr lang="en-US" dirty="0"/>
              <a:t>5,92 kg of NOX emissions</a:t>
            </a:r>
          </a:p>
          <a:p>
            <a:r>
              <a:rPr lang="en-US" dirty="0"/>
              <a:t>0,082 kg of particulate matter emissions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1714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Istanbul Izmir till SE ca 5 dagar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0604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Loose trailer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Often used in international traffic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Vehicle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Owned by tow trucks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load carrier is owned by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Forwarding agent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Logistics company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load carrier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13.6m trailer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Driver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Employees of the haulage company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assignments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Comes from forwarders and logistics companies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Carried out by the tow truck operator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2727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International haulage companies</a:t>
            </a:r>
          </a:p>
          <a:p>
            <a:r>
              <a:rPr lang="en-GB" dirty="0"/>
              <a:t>Whole crew</a:t>
            </a:r>
          </a:p>
          <a:p>
            <a:r>
              <a:rPr lang="en-GB" dirty="0"/>
              <a:t>Owns tractor and trailer</a:t>
            </a:r>
          </a:p>
          <a:p>
            <a:r>
              <a:rPr lang="en-GB" dirty="0"/>
              <a:t>Principal</a:t>
            </a:r>
          </a:p>
          <a:p>
            <a:r>
              <a:rPr lang="en-GB" dirty="0"/>
              <a:t>Forwarders</a:t>
            </a:r>
          </a:p>
          <a:p>
            <a:r>
              <a:rPr lang="en-GB" dirty="0"/>
              <a:t>Logistics company</a:t>
            </a:r>
          </a:p>
          <a:p>
            <a:r>
              <a:rPr lang="en-GB" dirty="0"/>
              <a:t>Goods owner</a:t>
            </a:r>
          </a:p>
          <a:p>
            <a:r>
              <a:rPr lang="en-GB" dirty="0"/>
              <a:t>Specialized</a:t>
            </a:r>
          </a:p>
          <a:p>
            <a:r>
              <a:rPr lang="en-GB" dirty="0"/>
              <a:t>Geographic areas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5666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434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97719-3B83-4EA6-A864-EE8AFA95560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4106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1269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2673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8829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B056A8C-6965-4636-9ABD-022ADDB0E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5F16E0D-2A71-42F0-A229-412731854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D515554-DA06-4C24-8A94-EF6CA9B8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4C5B9ED-B77B-4B7D-988B-D7BFD376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B8953CD-9953-47BE-8259-7D05AB17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170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56E18E-23D5-476A-A61D-C17C32A0D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72E4058E-08FB-4DBB-95D7-37C3B35BD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328F88B-AC3F-4ABE-A52A-8270E1E4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F55D71-730E-4250-ABFF-E07981DF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C793F3E-C3AC-4FD3-89ED-7ABE6440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1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90A71451-4218-4941-AAA2-042AC0A18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C6BF881-F1B4-4351-B33B-9873DAB22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814676C-7CBE-4E51-8064-E495A40C1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BC1CAB6-E1C0-49C0-B377-CEF9D329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55747CB-0E7E-424A-ADA4-191482A4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066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1AA9F97-8250-49CC-B36F-E4889618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6AA0372-40EF-4ED9-B08B-53C5B3558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EAB808E-1529-4BA9-8AE0-FE476EA8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30E58EF-2291-42E4-8DCD-71C8D5E2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8246182-77FB-474B-A33E-EF3EC20D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133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FD6DE65-0273-476F-B81B-04E74C70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1E8D135-C3C9-4563-A9BA-14D1E8CA2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6434FA8-3E9A-45BB-A2DC-2748AAEC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A604C81-5709-4566-A256-0DFDD692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12E6E25-CFB5-4A6A-AEDE-5F47DC74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586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487A65-E761-4135-8DD1-E3C05E5F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8112FA7-EFE5-48F7-BC04-B080B1C98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48A960D-17FA-4607-83EC-76C14C00C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9F31347-72D7-461E-88FC-650962907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292C35-1A7E-438C-8493-47F25EDD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0883C0C-0D89-44C1-9E1D-0672D5A3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917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328F0DB-0E36-4F5D-828E-D4FB35BC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C277FF7-BF1F-4E23-8861-5423C9BCC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B1D063D-23D6-48B4-9C15-03093414C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E181762-B682-4734-87C5-1CEBCBDB2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6205F8A4-F96A-4C9E-BEAD-016EE35D7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36703EAA-D1A5-4EC1-8C91-3D1FEA1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C445A7AC-F4C3-4F4E-8F08-9336193D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35E40512-1B09-4944-A925-78E0526C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520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6080E5D-19C8-45AB-9512-6C56C4E7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5CA8DBB0-8A62-4ADB-8798-E173D61C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DD2513E6-70BE-4FDF-B443-4F93828D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53B7F79-C461-4FC7-B08A-F7EC6180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251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74B074B6-7E97-4A27-917A-86EF5AB70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7840814-C910-4D77-A57C-E0E8BA0E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292A648-3FE2-48CE-8B55-287694A4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94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76198B1-1730-49EC-876E-C119FEB4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EDBF263-06FB-428A-A63F-FFF2BD05D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5B62FF0-05A4-414E-A330-BF76D65F0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293AFB2-DB46-4F3C-9080-BA853E75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B661112-4E92-4C38-83AC-B0EBE35D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A7E7D0E-DED3-49E2-9C62-B480A6AD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36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A00952-4656-46C1-A737-11A2EB4CE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A42E4139-E19A-494D-9C75-D83B5C4AD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703D10B-04A4-46C3-ADC8-BAAC2E053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897830F-8997-4360-88D1-96E92661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442F5C9-1112-481E-A4B2-D07F1DBAE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CD0E925-E82E-4501-A4DA-29E6C475F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67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A1A9BCE-6D6D-4B6F-A1A7-F75DFF27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2F90960-C7AA-43BE-A91E-65E101F80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B45EBD1-F2D8-4168-9627-C5E8DCF0C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2F499-8C86-4DC4-AD48-E6D79480F95A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860DD88-62DA-4087-8F89-E2772CA61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34A9DE9-E4E8-449A-AFED-EEBBB6A5B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5A69A-9BF7-41CD-9154-EA75CDEAE1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71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mbiverkehr.de/en/transport/#netzwer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E7BF48DA-C002-4971-8A05-123072C9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73" y="91150"/>
            <a:ext cx="9211854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36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D9C07DB0-301E-47F0-B098-CAC1AC00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4D264D07-F356-4C61-90A8-06C79FEB7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52" y="1997903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Utrikestrafik använder färjor</a:t>
            </a:r>
          </a:p>
          <a:p>
            <a:pPr lvl="1"/>
            <a:r>
              <a:rPr lang="sv-SE" dirty="0"/>
              <a:t>Västerut</a:t>
            </a:r>
          </a:p>
          <a:p>
            <a:pPr lvl="1"/>
            <a:r>
              <a:rPr lang="sv-SE" dirty="0"/>
              <a:t>Gothenburg </a:t>
            </a:r>
            <a:r>
              <a:rPr lang="sv-SE" dirty="0" err="1"/>
              <a:t>RoRo</a:t>
            </a:r>
            <a:r>
              <a:rPr lang="sv-SE" dirty="0"/>
              <a:t> Terminal </a:t>
            </a:r>
          </a:p>
          <a:p>
            <a:pPr lvl="2"/>
            <a:r>
              <a:rPr lang="sv-SE" dirty="0"/>
              <a:t>Port 6</a:t>
            </a:r>
          </a:p>
          <a:p>
            <a:pPr lvl="2"/>
            <a:r>
              <a:rPr lang="sv-SE" dirty="0"/>
              <a:t>Rederier</a:t>
            </a:r>
          </a:p>
          <a:p>
            <a:pPr lvl="3"/>
            <a:r>
              <a:rPr lang="sv-SE" dirty="0"/>
              <a:t>DFDS </a:t>
            </a:r>
            <a:r>
              <a:rPr lang="sv-SE" dirty="0" err="1"/>
              <a:t>Seaways</a:t>
            </a:r>
            <a:endParaRPr lang="sv-SE" dirty="0"/>
          </a:p>
          <a:p>
            <a:pPr lvl="3"/>
            <a:r>
              <a:rPr lang="sv-SE" dirty="0"/>
              <a:t>Stora Enso/SOL </a:t>
            </a:r>
            <a:r>
              <a:rPr lang="sv-SE" dirty="0" err="1"/>
              <a:t>Continent</a:t>
            </a:r>
            <a:r>
              <a:rPr lang="sv-SE" dirty="0"/>
              <a:t> Line </a:t>
            </a:r>
          </a:p>
          <a:p>
            <a:pPr lvl="1"/>
            <a:r>
              <a:rPr lang="sv-SE" dirty="0" err="1"/>
              <a:t>Logent</a:t>
            </a:r>
            <a:r>
              <a:rPr lang="sv-SE" dirty="0"/>
              <a:t> Port and Terminals</a:t>
            </a:r>
          </a:p>
          <a:p>
            <a:pPr lvl="2"/>
            <a:r>
              <a:rPr lang="sv-SE" dirty="0"/>
              <a:t>Port 2 och port 4</a:t>
            </a:r>
          </a:p>
          <a:p>
            <a:pPr lvl="2"/>
            <a:r>
              <a:rPr lang="sv-SE" dirty="0"/>
              <a:t>Rederier</a:t>
            </a:r>
          </a:p>
          <a:p>
            <a:pPr lvl="3"/>
            <a:r>
              <a:rPr lang="sv-SE" dirty="0"/>
              <a:t>Bilfärjor</a:t>
            </a:r>
          </a:p>
          <a:p>
            <a:pPr lvl="3"/>
            <a:r>
              <a:rPr lang="sv-SE" dirty="0" err="1"/>
              <a:t>Cobelfret</a:t>
            </a:r>
            <a:r>
              <a:rPr lang="sv-SE" dirty="0"/>
              <a:t> CLDN </a:t>
            </a:r>
            <a:r>
              <a:rPr lang="sv-SE" dirty="0" err="1"/>
              <a:t>RoRo</a:t>
            </a:r>
            <a:endParaRPr lang="sv-SE" dirty="0"/>
          </a:p>
          <a:p>
            <a:pPr lvl="2"/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99902C4-2839-43E3-83A4-B773E1063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65" y="1886311"/>
            <a:ext cx="7089913" cy="399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En bild som visar vatten, utomhus, båt, himmel&#10;&#10;Beskrivning genererad med mycket hög exakthet">
            <a:extLst>
              <a:ext uri="{FF2B5EF4-FFF2-40B4-BE49-F238E27FC236}">
                <a16:creationId xmlns:a16="http://schemas.microsoft.com/office/drawing/2014/main" id="{229157E9-7519-4947-9D34-DA3F664D7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29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302D4CAA-2065-41BD-B66E-9160646F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sv-SE" sz="4000" dirty="0"/>
              <a:t>Utrikes vägtransportsystem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r>
              <a:rPr lang="sv-SE" sz="2400" dirty="0" err="1"/>
              <a:t>RoRo</a:t>
            </a:r>
            <a:endParaRPr lang="sv-SE" sz="2400" dirty="0"/>
          </a:p>
          <a:p>
            <a:pPr lvl="1"/>
            <a:r>
              <a:rPr lang="sv-SE" dirty="0" err="1"/>
              <a:t>Rollon</a:t>
            </a:r>
            <a:r>
              <a:rPr lang="sv-SE" dirty="0"/>
              <a:t> </a:t>
            </a:r>
            <a:r>
              <a:rPr lang="sv-SE" dirty="0" err="1"/>
              <a:t>Rolloff</a:t>
            </a:r>
            <a:endParaRPr lang="sv-SE" dirty="0"/>
          </a:p>
          <a:p>
            <a:pPr lvl="1"/>
            <a:r>
              <a:rPr lang="sv-SE" dirty="0"/>
              <a:t>”Förlängning av vägtransporten”</a:t>
            </a:r>
          </a:p>
          <a:p>
            <a:r>
              <a:rPr lang="sv-SE" sz="2400" dirty="0" err="1"/>
              <a:t>Shortsea</a:t>
            </a:r>
            <a:endParaRPr lang="sv-SE" sz="2400" dirty="0"/>
          </a:p>
          <a:p>
            <a:pPr lvl="1"/>
            <a:r>
              <a:rPr lang="sv-SE" sz="2000" dirty="0"/>
              <a:t>Motsatsen är Deep </a:t>
            </a:r>
            <a:r>
              <a:rPr lang="sv-SE" sz="2000" dirty="0" err="1"/>
              <a:t>sea</a:t>
            </a:r>
            <a:endParaRPr lang="sv-SE" sz="2000" dirty="0"/>
          </a:p>
          <a:p>
            <a:pPr lvl="2"/>
            <a:r>
              <a:rPr lang="sv-SE" sz="1600" dirty="0"/>
              <a:t>Ocean </a:t>
            </a:r>
            <a:r>
              <a:rPr lang="sv-SE" sz="1600" dirty="0" err="1"/>
              <a:t>vessel</a:t>
            </a:r>
            <a:r>
              <a:rPr lang="sv-SE" sz="1600" dirty="0"/>
              <a:t>, Ocean </a:t>
            </a:r>
            <a:r>
              <a:rPr lang="sv-SE" sz="1600" dirty="0" err="1"/>
              <a:t>carrier</a:t>
            </a:r>
            <a:endParaRPr lang="sv-SE" sz="1600" dirty="0"/>
          </a:p>
          <a:p>
            <a:r>
              <a:rPr lang="sv-SE" sz="2400" dirty="0"/>
              <a:t>Självrullande last</a:t>
            </a:r>
          </a:p>
          <a:p>
            <a:r>
              <a:rPr lang="sv-SE" sz="2400" dirty="0"/>
              <a:t>Hanteras via fartygets ramp</a:t>
            </a:r>
          </a:p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  <a:p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29903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996915C2-EF3A-4901-9252-FADBD2046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28" b="5128"/>
          <a:stretch/>
        </p:blipFill>
        <p:spPr>
          <a:xfrm>
            <a:off x="328244" y="281352"/>
            <a:ext cx="11530851" cy="60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3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30234E16-D277-4E6A-A24F-4BDD25DF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873" y="3288688"/>
            <a:ext cx="4865030" cy="3139712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96DC38D5-3350-4612-BDA6-7A7697F43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54" y="3404522"/>
            <a:ext cx="5188146" cy="2908044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4137D0E4-ABD1-48CF-844E-12FAE173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343477"/>
            <a:ext cx="4018928" cy="26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0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7C720A1-CD21-42B8-A8A5-2AF72E8E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BED6A30-A104-4C24-8AC7-DC8CB8AE0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779" y="1416551"/>
            <a:ext cx="5181600" cy="4351338"/>
          </a:xfrm>
        </p:spPr>
        <p:txBody>
          <a:bodyPr/>
          <a:lstStyle/>
          <a:p>
            <a:r>
              <a:rPr lang="sv-SE" dirty="0"/>
              <a:t>DFDS </a:t>
            </a:r>
            <a:r>
              <a:rPr lang="sv-SE" dirty="0" err="1"/>
              <a:t>Seaways</a:t>
            </a:r>
            <a:endParaRPr lang="sv-SE" dirty="0"/>
          </a:p>
          <a:p>
            <a:pPr lvl="1"/>
            <a:r>
              <a:rPr lang="sv-SE" dirty="0" err="1"/>
              <a:t>Immingham</a:t>
            </a:r>
            <a:endParaRPr lang="sv-SE" dirty="0"/>
          </a:p>
          <a:p>
            <a:pPr lvl="2"/>
            <a:r>
              <a:rPr lang="sv-SE" dirty="0"/>
              <a:t>6 avgångar per vecka</a:t>
            </a:r>
          </a:p>
          <a:p>
            <a:pPr lvl="2"/>
            <a:r>
              <a:rPr lang="sv-SE" dirty="0"/>
              <a:t>Överfarten tar 26 – 36 timmar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26619223-6A79-437F-A701-42EC8FCBD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7468"/>
            <a:ext cx="5181600" cy="4351338"/>
          </a:xfrm>
        </p:spPr>
        <p:txBody>
          <a:bodyPr/>
          <a:lstStyle/>
          <a:p>
            <a:pPr lvl="1"/>
            <a:r>
              <a:rPr lang="sv-SE" dirty="0"/>
              <a:t>Gent</a:t>
            </a:r>
          </a:p>
          <a:p>
            <a:pPr lvl="1"/>
            <a:r>
              <a:rPr lang="sv-SE" dirty="0"/>
              <a:t>Överfarten tar 30 – 34 timmar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78DF554-4B4B-4078-84EE-BB5B05107569}"/>
              </a:ext>
            </a:extLst>
          </p:cNvPr>
          <p:cNvPicPr/>
          <p:nvPr/>
        </p:nvPicPr>
        <p:blipFill rotWithShape="1">
          <a:blip r:embed="rId3"/>
          <a:srcRect l="4215" t="23087" r="5055" b="24914"/>
          <a:stretch/>
        </p:blipFill>
        <p:spPr bwMode="auto">
          <a:xfrm>
            <a:off x="274722" y="4133704"/>
            <a:ext cx="5550568" cy="2478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C4669FBD-C6C7-4E95-B5F0-ADF7EA44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12" y="4393209"/>
            <a:ext cx="6384788" cy="20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4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FFA8CE00-9A55-470A-9E59-48503A918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9" r="10345"/>
          <a:stretch/>
        </p:blipFill>
        <p:spPr>
          <a:xfrm>
            <a:off x="5575852" y="305682"/>
            <a:ext cx="6616148" cy="2846242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50FD51D8-CA9E-4B17-80CB-501C43C6D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73" y="3184800"/>
            <a:ext cx="8425402" cy="340795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21974" y="0"/>
            <a:ext cx="10515600" cy="1325563"/>
          </a:xfrm>
        </p:spPr>
        <p:txBody>
          <a:bodyPr/>
          <a:lstStyle/>
          <a:p>
            <a:r>
              <a:rPr lang="sv-SE" dirty="0"/>
              <a:t>Utrikes vägtransportsystem</a:t>
            </a:r>
            <a:endParaRPr lang="sv-SE" b="1" dirty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09327" y="1253331"/>
            <a:ext cx="4858412" cy="4351338"/>
          </a:xfrm>
        </p:spPr>
        <p:txBody>
          <a:bodyPr>
            <a:normAutofit/>
          </a:bodyPr>
          <a:lstStyle/>
          <a:p>
            <a:r>
              <a:rPr lang="sv-SE" dirty="0"/>
              <a:t>RO/PAX</a:t>
            </a:r>
          </a:p>
          <a:p>
            <a:pPr lvl="1"/>
            <a:r>
              <a:rPr lang="sv-SE" dirty="0"/>
              <a:t>Personbilar och tex trailers, last på chassi</a:t>
            </a: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6285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84499C8-9886-439C-A9B6-71E1C8140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305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dirty="0"/>
              <a:t>Trelleborgs Hamn</a:t>
            </a:r>
          </a:p>
          <a:p>
            <a:pPr lvl="1"/>
            <a:r>
              <a:rPr lang="sv-SE" dirty="0"/>
              <a:t>Sveriges största Ro </a:t>
            </a:r>
            <a:r>
              <a:rPr lang="sv-SE" dirty="0" err="1"/>
              <a:t>Ro</a:t>
            </a:r>
            <a:r>
              <a:rPr lang="sv-SE" dirty="0"/>
              <a:t> hamn</a:t>
            </a:r>
          </a:p>
          <a:p>
            <a:pPr lvl="2"/>
            <a:r>
              <a:rPr lang="sv-SE" dirty="0"/>
              <a:t>773 000 ro </a:t>
            </a:r>
            <a:r>
              <a:rPr lang="sv-SE" dirty="0" err="1"/>
              <a:t>ro</a:t>
            </a:r>
            <a:r>
              <a:rPr lang="sv-SE" dirty="0"/>
              <a:t> enheter</a:t>
            </a:r>
          </a:p>
          <a:p>
            <a:pPr lvl="3"/>
            <a:r>
              <a:rPr lang="sv-SE" dirty="0" err="1"/>
              <a:t>Unity</a:t>
            </a:r>
            <a:r>
              <a:rPr lang="sv-SE" dirty="0"/>
              <a:t> Line 	</a:t>
            </a:r>
          </a:p>
          <a:p>
            <a:pPr lvl="4"/>
            <a:r>
              <a:rPr lang="sv-SE" dirty="0"/>
              <a:t>Trelleborg – </a:t>
            </a:r>
            <a:r>
              <a:rPr lang="sv-SE" dirty="0" err="1"/>
              <a:t>Swinoujscie</a:t>
            </a:r>
            <a:endParaRPr lang="sv-SE" dirty="0"/>
          </a:p>
          <a:p>
            <a:pPr lvl="3"/>
            <a:r>
              <a:rPr lang="sv-SE" dirty="0"/>
              <a:t>TT-Line</a:t>
            </a:r>
          </a:p>
          <a:p>
            <a:pPr lvl="4"/>
            <a:r>
              <a:rPr lang="sv-SE" dirty="0"/>
              <a:t>Travemünde</a:t>
            </a:r>
          </a:p>
          <a:p>
            <a:pPr lvl="4"/>
            <a:r>
              <a:rPr lang="sv-SE" dirty="0"/>
              <a:t>Rostock</a:t>
            </a:r>
          </a:p>
          <a:p>
            <a:pPr lvl="4"/>
            <a:r>
              <a:rPr lang="sv-SE" dirty="0" err="1"/>
              <a:t>Swinoujscie</a:t>
            </a:r>
            <a:endParaRPr lang="sv-SE" dirty="0"/>
          </a:p>
          <a:p>
            <a:pPr lvl="4"/>
            <a:r>
              <a:rPr lang="sv-SE" dirty="0"/>
              <a:t>Klaipeda</a:t>
            </a:r>
          </a:p>
          <a:p>
            <a:pPr lvl="3"/>
            <a:r>
              <a:rPr lang="sv-SE" dirty="0"/>
              <a:t>Stena Line</a:t>
            </a:r>
          </a:p>
          <a:p>
            <a:pPr lvl="4"/>
            <a:r>
              <a:rPr lang="sv-SE" dirty="0"/>
              <a:t>Rostock</a:t>
            </a:r>
          </a:p>
          <a:p>
            <a:pPr lvl="1"/>
            <a:r>
              <a:rPr lang="sv-SE" dirty="0"/>
              <a:t>RO </a:t>
            </a:r>
            <a:r>
              <a:rPr lang="sv-SE" dirty="0" err="1"/>
              <a:t>RO</a:t>
            </a:r>
            <a:r>
              <a:rPr lang="sv-SE" dirty="0"/>
              <a:t> enheter totalt via hamnar i Skåne</a:t>
            </a:r>
          </a:p>
          <a:p>
            <a:pPr lvl="2"/>
            <a:r>
              <a:rPr lang="sv-SE" dirty="0"/>
              <a:t>1 797 500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EAA9588-EA87-49AE-A52B-0062BD51A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7"/>
          <a:stretch/>
        </p:blipFill>
        <p:spPr>
          <a:xfrm>
            <a:off x="6938527" y="3599468"/>
            <a:ext cx="5253473" cy="2624163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CFF60090-46BA-46A2-AD35-F7EED8A4468C}"/>
              </a:ext>
            </a:extLst>
          </p:cNvPr>
          <p:cNvSpPr txBox="1"/>
          <p:nvPr/>
        </p:nvSpPr>
        <p:spPr>
          <a:xfrm>
            <a:off x="8384729" y="303899"/>
            <a:ext cx="3729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Helsingborgs Hamn</a:t>
            </a:r>
          </a:p>
          <a:p>
            <a:r>
              <a:rPr lang="sv-SE" dirty="0"/>
              <a:t>457 000 RO </a:t>
            </a:r>
            <a:r>
              <a:rPr lang="sv-SE" dirty="0" err="1"/>
              <a:t>RO</a:t>
            </a:r>
            <a:r>
              <a:rPr lang="sv-SE" dirty="0"/>
              <a:t> enheter</a:t>
            </a:r>
          </a:p>
          <a:p>
            <a:r>
              <a:rPr lang="sv-SE" dirty="0"/>
              <a:t>Helsingborg – Helsingör</a:t>
            </a:r>
          </a:p>
          <a:p>
            <a:r>
              <a:rPr lang="sv-SE" dirty="0"/>
              <a:t>Avgång var 20:e minut</a:t>
            </a:r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6A6BC8B0-E7D1-4640-85A3-C03C0FC1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CF5A9E9F-5B20-28BF-F93C-06C6F1155A97}"/>
              </a:ext>
            </a:extLst>
          </p:cNvPr>
          <p:cNvSpPr txBox="1"/>
          <p:nvPr/>
        </p:nvSpPr>
        <p:spPr>
          <a:xfrm>
            <a:off x="8384729" y="1478168"/>
            <a:ext cx="284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Malmö Hamn</a:t>
            </a:r>
          </a:p>
          <a:p>
            <a:r>
              <a:rPr lang="sv-SE" dirty="0"/>
              <a:t>RORO-enheter</a:t>
            </a:r>
          </a:p>
          <a:p>
            <a:r>
              <a:rPr lang="sv-SE" dirty="0"/>
              <a:t>Ca 300 000 per år 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39EBBA87-1EE6-F9B9-07FD-F73B2A183995}"/>
              </a:ext>
            </a:extLst>
          </p:cNvPr>
          <p:cNvSpPr txBox="1"/>
          <p:nvPr/>
        </p:nvSpPr>
        <p:spPr>
          <a:xfrm>
            <a:off x="8384729" y="2438033"/>
            <a:ext cx="268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Ystads Hamn</a:t>
            </a:r>
          </a:p>
          <a:p>
            <a:r>
              <a:rPr lang="sv-SE" dirty="0"/>
              <a:t>267 500 Ro </a:t>
            </a:r>
            <a:r>
              <a:rPr lang="sv-SE" dirty="0" err="1"/>
              <a:t>Ro</a:t>
            </a:r>
            <a:r>
              <a:rPr lang="sv-SE" dirty="0"/>
              <a:t> enheter</a:t>
            </a:r>
          </a:p>
        </p:txBody>
      </p:sp>
    </p:spTree>
    <p:extLst>
      <p:ext uri="{BB962C8B-B14F-4D97-AF65-F5344CB8AC3E}">
        <p14:creationId xmlns:p14="http://schemas.microsoft.com/office/powerpoint/2010/main" val="124218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35DBB63F-D504-4C0F-B39C-62D7F807C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92" r="8132" b="2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83B7BB52-8D96-495B-8655-C8BEAFF1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2C4D97FF-347B-4588-8817-A2FDBBCDC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0116" cy="4525748"/>
          </a:xfrm>
        </p:spPr>
        <p:txBody>
          <a:bodyPr>
            <a:normAutofit/>
          </a:bodyPr>
          <a:lstStyle/>
          <a:p>
            <a:r>
              <a:rPr lang="sv-SE" sz="2000" dirty="0"/>
              <a:t>Internationella vägtransporter</a:t>
            </a:r>
          </a:p>
          <a:p>
            <a:pPr lvl="1"/>
            <a:r>
              <a:rPr lang="sv-SE" sz="2000" dirty="0"/>
              <a:t>När </a:t>
            </a:r>
            <a:r>
              <a:rPr lang="sv-SE" sz="2000" dirty="0" err="1"/>
              <a:t>lastbäraren</a:t>
            </a:r>
            <a:r>
              <a:rPr lang="sv-SE" sz="2000" dirty="0"/>
              <a:t> lämnat SE</a:t>
            </a:r>
          </a:p>
          <a:p>
            <a:pPr lvl="1"/>
            <a:r>
              <a:rPr lang="sv-SE" sz="2000" dirty="0"/>
              <a:t>Nätverk</a:t>
            </a:r>
          </a:p>
          <a:p>
            <a:pPr lvl="2"/>
            <a:r>
              <a:rPr lang="sv-SE" dirty="0"/>
              <a:t>Samarbetspartners</a:t>
            </a:r>
          </a:p>
          <a:p>
            <a:pPr lvl="1"/>
            <a:r>
              <a:rPr lang="sv-SE" sz="2000" dirty="0"/>
              <a:t>Ombesörja lossning och lastning vid terminal </a:t>
            </a:r>
          </a:p>
          <a:p>
            <a:pPr lvl="2"/>
            <a:r>
              <a:rPr lang="sv-SE" dirty="0"/>
              <a:t>Styckegods</a:t>
            </a:r>
          </a:p>
          <a:p>
            <a:pPr lvl="1"/>
            <a:r>
              <a:rPr lang="sv-SE" sz="2000" dirty="0"/>
              <a:t>Distribution av styckegods</a:t>
            </a:r>
          </a:p>
          <a:p>
            <a:pPr lvl="2"/>
            <a:r>
              <a:rPr lang="sv-SE" dirty="0"/>
              <a:t>Distributionsnät</a:t>
            </a:r>
          </a:p>
          <a:p>
            <a:pPr lvl="2"/>
            <a:r>
              <a:rPr lang="sv-SE" dirty="0"/>
              <a:t>Kontakt med Svenska kunders kunder och mottagare</a:t>
            </a:r>
          </a:p>
          <a:p>
            <a:pPr lvl="1"/>
            <a:r>
              <a:rPr lang="sv-SE" sz="2000" dirty="0"/>
              <a:t>Ta emot bokningar</a:t>
            </a:r>
          </a:p>
          <a:p>
            <a:pPr lvl="2"/>
            <a:r>
              <a:rPr lang="sv-SE" dirty="0"/>
              <a:t>Från Svenska kunders leverantörer och avsändare</a:t>
            </a:r>
          </a:p>
          <a:p>
            <a:pPr marL="914400" lvl="2" indent="0">
              <a:buNone/>
            </a:pPr>
            <a:endParaRPr lang="sv-SE" sz="1700" dirty="0"/>
          </a:p>
          <a:p>
            <a:pPr lvl="1"/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14272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50D6BC1-FC59-4F0E-BC2A-FF52713C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C51EED7-E03F-4DF3-8312-F7A43E952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Samarbetspartners avtal</a:t>
            </a:r>
          </a:p>
          <a:p>
            <a:pPr lvl="1"/>
            <a:r>
              <a:rPr lang="sv-SE" dirty="0"/>
              <a:t>Åkeritjänster</a:t>
            </a:r>
          </a:p>
          <a:p>
            <a:pPr lvl="2"/>
            <a:r>
              <a:rPr lang="sv-SE" dirty="0"/>
              <a:t>Hämta </a:t>
            </a:r>
            <a:r>
              <a:rPr lang="sv-SE" dirty="0" err="1"/>
              <a:t>lastbärare</a:t>
            </a:r>
            <a:r>
              <a:rPr lang="sv-SE" dirty="0"/>
              <a:t> vid hamnen</a:t>
            </a:r>
          </a:p>
          <a:p>
            <a:pPr lvl="2"/>
            <a:r>
              <a:rPr lang="sv-SE" dirty="0"/>
              <a:t>Underleverantör till samarbetspartnern</a:t>
            </a:r>
          </a:p>
          <a:p>
            <a:pPr lvl="1"/>
            <a:r>
              <a:rPr lang="sv-SE" dirty="0"/>
              <a:t>Godsterminaltjänster</a:t>
            </a:r>
          </a:p>
          <a:p>
            <a:pPr lvl="2"/>
            <a:r>
              <a:rPr lang="sv-SE" dirty="0"/>
              <a:t>Lossning och lastning av </a:t>
            </a:r>
            <a:r>
              <a:rPr lang="sv-SE" dirty="0" err="1"/>
              <a:t>lastbärare</a:t>
            </a:r>
            <a:endParaRPr lang="sv-SE" dirty="0"/>
          </a:p>
          <a:p>
            <a:pPr lvl="2"/>
            <a:r>
              <a:rPr lang="sv-SE" dirty="0"/>
              <a:t>Kan vara underleverantör till samarbetspartnern</a:t>
            </a:r>
          </a:p>
          <a:p>
            <a:pPr lvl="1"/>
            <a:r>
              <a:rPr lang="sv-SE" dirty="0"/>
              <a:t>Planering av </a:t>
            </a:r>
            <a:r>
              <a:rPr lang="sv-SE" dirty="0" err="1"/>
              <a:t>lastbärare</a:t>
            </a:r>
            <a:endParaRPr lang="sv-SE" dirty="0"/>
          </a:p>
          <a:p>
            <a:pPr lvl="2"/>
            <a:r>
              <a:rPr lang="sv-SE" dirty="0"/>
              <a:t>Samlastning</a:t>
            </a:r>
          </a:p>
          <a:p>
            <a:pPr lvl="1"/>
            <a:r>
              <a:rPr lang="sv-SE" dirty="0"/>
              <a:t>Distribution och upphämtning</a:t>
            </a:r>
          </a:p>
          <a:p>
            <a:pPr lvl="2"/>
            <a:r>
              <a:rPr lang="sv-SE" dirty="0"/>
              <a:t>Från till godsterminal</a:t>
            </a:r>
          </a:p>
          <a:p>
            <a:pPr lvl="1"/>
            <a:r>
              <a:rPr lang="sv-SE" dirty="0"/>
              <a:t>Kontaktpunkt</a:t>
            </a:r>
          </a:p>
          <a:p>
            <a:pPr lvl="2"/>
            <a:r>
              <a:rPr lang="sv-SE" dirty="0"/>
              <a:t>Svenska kunders </a:t>
            </a:r>
          </a:p>
          <a:p>
            <a:pPr lvl="3"/>
            <a:r>
              <a:rPr lang="sv-SE" dirty="0"/>
              <a:t>Kunder, mottagare</a:t>
            </a:r>
          </a:p>
          <a:p>
            <a:pPr lvl="3"/>
            <a:r>
              <a:rPr lang="sv-SE" dirty="0"/>
              <a:t>Leverantörer, avsändare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6913049-E10E-43F7-AE52-E3F03FB8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716" y="3440113"/>
            <a:ext cx="5111097" cy="28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7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inomhus&#10;&#10;Beskrivning genererad med hög exakthet">
            <a:extLst>
              <a:ext uri="{FF2B5EF4-FFF2-40B4-BE49-F238E27FC236}">
                <a16:creationId xmlns:a16="http://schemas.microsoft.com/office/drawing/2014/main" id="{FBC63E91-489E-4EF7-97B4-29E92DD4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8" r="14609" b="3"/>
          <a:stretch/>
        </p:blipFill>
        <p:spPr>
          <a:xfrm>
            <a:off x="8037576" y="1904281"/>
            <a:ext cx="337481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01999017-B663-4796-BFDB-D0F635CE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9CD668A-84F5-4033-AB67-8DA19A6AE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4744" cy="4351338"/>
          </a:xfrm>
        </p:spPr>
        <p:txBody>
          <a:bodyPr>
            <a:normAutofit/>
          </a:bodyPr>
          <a:lstStyle/>
          <a:p>
            <a:r>
              <a:rPr lang="sv-SE" sz="2400"/>
              <a:t>Samarbetspartners avtal</a:t>
            </a:r>
          </a:p>
          <a:p>
            <a:pPr lvl="1"/>
            <a:r>
              <a:rPr lang="sv-SE"/>
              <a:t>Avtalet gäller ”båda vägar”</a:t>
            </a:r>
          </a:p>
          <a:p>
            <a:pPr lvl="1"/>
            <a:r>
              <a:rPr lang="sv-SE"/>
              <a:t>Vår samarbetspartner</a:t>
            </a:r>
          </a:p>
          <a:p>
            <a:pPr lvl="2"/>
            <a:r>
              <a:rPr lang="sv-SE" sz="2400"/>
              <a:t>Har samma behov av tjänster</a:t>
            </a:r>
          </a:p>
          <a:p>
            <a:pPr lvl="1"/>
            <a:r>
              <a:rPr lang="sv-SE"/>
              <a:t>Speditören Logistikföretaget i SE </a:t>
            </a:r>
          </a:p>
          <a:p>
            <a:pPr lvl="2"/>
            <a:r>
              <a:rPr lang="sv-SE" sz="2400"/>
              <a:t>Har kunder </a:t>
            </a:r>
          </a:p>
          <a:p>
            <a:pPr lvl="2"/>
            <a:r>
              <a:rPr lang="sv-SE" sz="2400"/>
              <a:t>Offererar och lämnar pris</a:t>
            </a:r>
          </a:p>
          <a:p>
            <a:pPr lvl="2"/>
            <a:r>
              <a:rPr lang="sv-SE" sz="2400"/>
              <a:t>Delvis baserat på kostnader </a:t>
            </a:r>
          </a:p>
          <a:p>
            <a:pPr lvl="2"/>
            <a:r>
              <a:rPr lang="sv-SE" sz="2400"/>
              <a:t>Enligt avtal med samarbetspartnern</a:t>
            </a:r>
          </a:p>
          <a:p>
            <a:pPr lvl="1"/>
            <a:endParaRPr lang="sv-SE"/>
          </a:p>
          <a:p>
            <a:pPr lvl="1"/>
            <a:endParaRPr lang="sv-SE"/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844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A5D1B921-7C9B-4479-9048-F59BA333B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26" r="35198"/>
          <a:stretch/>
        </p:blipFill>
        <p:spPr>
          <a:xfrm>
            <a:off x="8037576" y="1904281"/>
            <a:ext cx="3374810" cy="4272681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4C839842-DC85-4860-B894-2BA1D38F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EA8FC7EB-F374-45E6-965B-8C4C22C5D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4744" cy="4351338"/>
          </a:xfrm>
        </p:spPr>
        <p:txBody>
          <a:bodyPr>
            <a:normAutofit/>
          </a:bodyPr>
          <a:lstStyle/>
          <a:p>
            <a:r>
              <a:rPr lang="sv-SE" sz="1900" dirty="0"/>
              <a:t>Begrepp</a:t>
            </a:r>
          </a:p>
          <a:p>
            <a:pPr lvl="1"/>
            <a:r>
              <a:rPr lang="sv-SE" sz="1900" dirty="0"/>
              <a:t>FTL</a:t>
            </a:r>
          </a:p>
          <a:p>
            <a:pPr lvl="2"/>
            <a:r>
              <a:rPr lang="sv-SE" sz="1900" dirty="0"/>
              <a:t>Full </a:t>
            </a:r>
            <a:r>
              <a:rPr lang="sv-SE" sz="1900" dirty="0" err="1"/>
              <a:t>truckload</a:t>
            </a:r>
            <a:endParaRPr lang="sv-SE" sz="1900" dirty="0"/>
          </a:p>
          <a:p>
            <a:pPr lvl="2"/>
            <a:r>
              <a:rPr lang="sv-SE" sz="1900" dirty="0" err="1"/>
              <a:t>Hellast</a:t>
            </a:r>
            <a:endParaRPr lang="sv-SE" sz="1900" dirty="0"/>
          </a:p>
          <a:p>
            <a:pPr lvl="2"/>
            <a:r>
              <a:rPr lang="sv-SE" sz="1900" dirty="0" err="1"/>
              <a:t>Lastbäraren</a:t>
            </a:r>
            <a:r>
              <a:rPr lang="sv-SE" sz="1900" dirty="0"/>
              <a:t> innehåller en varuägares gods</a:t>
            </a:r>
          </a:p>
          <a:p>
            <a:pPr lvl="1"/>
            <a:r>
              <a:rPr lang="sv-SE" sz="1900" dirty="0"/>
              <a:t>PTL</a:t>
            </a:r>
          </a:p>
          <a:p>
            <a:pPr lvl="2"/>
            <a:r>
              <a:rPr lang="sv-SE" sz="1900" dirty="0"/>
              <a:t>Part </a:t>
            </a:r>
            <a:r>
              <a:rPr lang="sv-SE" sz="1900" dirty="0" err="1"/>
              <a:t>truckload</a:t>
            </a:r>
            <a:endParaRPr lang="sv-SE" sz="1900" dirty="0"/>
          </a:p>
          <a:p>
            <a:pPr lvl="2"/>
            <a:r>
              <a:rPr lang="sv-SE" sz="1900" dirty="0"/>
              <a:t>Partigods</a:t>
            </a:r>
          </a:p>
          <a:p>
            <a:pPr lvl="2"/>
            <a:r>
              <a:rPr lang="sv-SE" sz="1900" dirty="0"/>
              <a:t>Sändningarna i </a:t>
            </a:r>
            <a:r>
              <a:rPr lang="sv-SE" sz="1900" dirty="0" err="1"/>
              <a:t>lastbäraren</a:t>
            </a:r>
            <a:r>
              <a:rPr lang="sv-SE" sz="1900" dirty="0"/>
              <a:t> har en volymvikt större än 2500kg</a:t>
            </a:r>
          </a:p>
          <a:p>
            <a:pPr lvl="1"/>
            <a:r>
              <a:rPr lang="sv-SE" sz="1900" dirty="0"/>
              <a:t>LTL</a:t>
            </a:r>
          </a:p>
          <a:p>
            <a:pPr lvl="2"/>
            <a:r>
              <a:rPr lang="sv-SE" sz="1900" dirty="0"/>
              <a:t>Less </a:t>
            </a:r>
            <a:r>
              <a:rPr lang="sv-SE" sz="1900" dirty="0" err="1"/>
              <a:t>truckload</a:t>
            </a:r>
            <a:endParaRPr lang="sv-SE" sz="1900" dirty="0"/>
          </a:p>
          <a:p>
            <a:pPr lvl="2"/>
            <a:r>
              <a:rPr lang="sv-SE" sz="1900" dirty="0"/>
              <a:t>Styckegods</a:t>
            </a:r>
          </a:p>
          <a:p>
            <a:pPr lvl="3"/>
            <a:endParaRPr lang="sv-SE" sz="1900" dirty="0"/>
          </a:p>
        </p:txBody>
      </p:sp>
    </p:spTree>
    <p:extLst>
      <p:ext uri="{BB962C8B-B14F-4D97-AF65-F5344CB8AC3E}">
        <p14:creationId xmlns:p14="http://schemas.microsoft.com/office/powerpoint/2010/main" val="15340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AC8634C8-35E5-4954-BC56-2510D854B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4" r="14630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AADF84E-51C0-4A00-B899-DDB318DC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AEB68E5-1851-4C0C-838A-800D0B13E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2000"/>
              <a:t>Samarbetspartners avtal</a:t>
            </a:r>
          </a:p>
          <a:p>
            <a:pPr lvl="1"/>
            <a:r>
              <a:rPr lang="sv-SE" sz="2000"/>
              <a:t>Parterna samarbetar kring</a:t>
            </a:r>
          </a:p>
          <a:p>
            <a:pPr lvl="2"/>
            <a:r>
              <a:rPr lang="sv-SE" dirty="0"/>
              <a:t>Kunder</a:t>
            </a:r>
          </a:p>
          <a:p>
            <a:pPr lvl="2"/>
            <a:r>
              <a:rPr lang="sv-SE" dirty="0"/>
              <a:t>Få in nya kunder</a:t>
            </a:r>
          </a:p>
          <a:p>
            <a:pPr lvl="2"/>
            <a:r>
              <a:rPr lang="sv-SE" dirty="0"/>
              <a:t>Ruttplanering av </a:t>
            </a:r>
            <a:r>
              <a:rPr lang="sv-SE"/>
              <a:t>lastbärare</a:t>
            </a:r>
            <a:endParaRPr lang="sv-SE" dirty="0"/>
          </a:p>
          <a:p>
            <a:pPr lvl="2"/>
            <a:r>
              <a:rPr lang="sv-SE" dirty="0"/>
              <a:t>Att lasta så effektivt som möjligt</a:t>
            </a:r>
          </a:p>
          <a:p>
            <a:pPr lvl="2"/>
            <a:endParaRPr lang="sv-SE" dirty="0"/>
          </a:p>
          <a:p>
            <a:pPr marL="914400" lvl="2" indent="0">
              <a:buNone/>
            </a:pPr>
            <a:endParaRPr lang="sv-SE" dirty="0"/>
          </a:p>
          <a:p>
            <a:pPr lvl="1"/>
            <a:endParaRPr lang="sv-SE" sz="2000"/>
          </a:p>
          <a:p>
            <a:pPr lvl="1"/>
            <a:endParaRPr lang="sv-SE" sz="2000"/>
          </a:p>
          <a:p>
            <a:endParaRPr lang="sv-SE" sz="2000"/>
          </a:p>
        </p:txBody>
      </p:sp>
    </p:spTree>
    <p:extLst>
      <p:ext uri="{BB962C8B-B14F-4D97-AF65-F5344CB8AC3E}">
        <p14:creationId xmlns:p14="http://schemas.microsoft.com/office/powerpoint/2010/main" val="3285921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BAB90B-AF65-415E-B3CC-6AA52C834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5" r="1398"/>
          <a:stretch/>
        </p:blipFill>
        <p:spPr>
          <a:xfrm>
            <a:off x="838200" y="1904281"/>
            <a:ext cx="623316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C8C0BCF-1CD1-4D72-A0D8-F626D157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63616F6-D6FA-4490-BEE8-931DA49F8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/>
          </a:bodyPr>
          <a:lstStyle/>
          <a:p>
            <a:r>
              <a:rPr lang="sv-SE" sz="2000"/>
              <a:t>Samarbetspartners avtal</a:t>
            </a:r>
          </a:p>
          <a:p>
            <a:pPr lvl="1"/>
            <a:r>
              <a:rPr lang="sv-SE" sz="2000"/>
              <a:t>Ekonomi</a:t>
            </a:r>
          </a:p>
          <a:p>
            <a:pPr lvl="2"/>
            <a:r>
              <a:rPr lang="sv-SE"/>
              <a:t>Avräknar</a:t>
            </a:r>
          </a:p>
          <a:p>
            <a:pPr lvl="2"/>
            <a:r>
              <a:rPr lang="sv-SE"/>
              <a:t>Delar på kostnaderna per lastbäraren</a:t>
            </a:r>
          </a:p>
          <a:p>
            <a:pPr lvl="3"/>
            <a:r>
              <a:rPr lang="sv-SE" sz="2000"/>
              <a:t>Färja</a:t>
            </a:r>
          </a:p>
          <a:p>
            <a:pPr lvl="3"/>
            <a:r>
              <a:rPr lang="sv-SE" sz="2000"/>
              <a:t>Åkeri</a:t>
            </a:r>
          </a:p>
          <a:p>
            <a:pPr lvl="3"/>
            <a:r>
              <a:rPr lang="sv-SE" sz="2000"/>
              <a:t>Trailerhyra</a:t>
            </a:r>
          </a:p>
          <a:p>
            <a:pPr lvl="2"/>
            <a:r>
              <a:rPr lang="sv-SE"/>
              <a:t>Dela på intäkterna</a:t>
            </a:r>
          </a:p>
          <a:p>
            <a:pPr lvl="3"/>
            <a:r>
              <a:rPr lang="sv-SE" sz="2000"/>
              <a:t>Inkomsten från kund</a:t>
            </a:r>
          </a:p>
          <a:p>
            <a:endParaRPr lang="sv-SE" sz="2000"/>
          </a:p>
        </p:txBody>
      </p:sp>
    </p:spTree>
    <p:extLst>
      <p:ext uri="{BB962C8B-B14F-4D97-AF65-F5344CB8AC3E}">
        <p14:creationId xmlns:p14="http://schemas.microsoft.com/office/powerpoint/2010/main" val="3872687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F4E3873-CC17-DC57-ADF3-9ADE6E5EBE63}"/>
              </a:ext>
            </a:extLst>
          </p:cNvPr>
          <p:cNvGraphicFramePr/>
          <p:nvPr/>
        </p:nvGraphicFramePr>
        <p:xfrm>
          <a:off x="1631504" y="0"/>
          <a:ext cx="903649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ruta 5">
            <a:extLst>
              <a:ext uri="{FF2B5EF4-FFF2-40B4-BE49-F238E27FC236}">
                <a16:creationId xmlns:a16="http://schemas.microsoft.com/office/drawing/2014/main" id="{342A3B09-D6DF-9BEA-9822-C2E8847D024B}"/>
              </a:ext>
            </a:extLst>
          </p:cNvPr>
          <p:cNvSpPr txBox="1"/>
          <p:nvPr/>
        </p:nvSpPr>
        <p:spPr>
          <a:xfrm>
            <a:off x="4295800" y="2564905"/>
            <a:ext cx="4392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/>
              <a:t>Löstrailersystemet </a:t>
            </a:r>
          </a:p>
          <a:p>
            <a:r>
              <a:rPr lang="sv-SE" sz="2000" dirty="0"/>
              <a:t>Kostnadseffektivt och flexibelt</a:t>
            </a:r>
          </a:p>
          <a:p>
            <a:r>
              <a:rPr lang="sv-SE" sz="2000" dirty="0"/>
              <a:t>Förare krävs ej för överfart med färja</a:t>
            </a:r>
          </a:p>
          <a:p>
            <a:r>
              <a:rPr lang="sv-SE" sz="2000" dirty="0"/>
              <a:t>Trailern kan parkeras i väntan på last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9EFA3EE6-D3F1-7D33-B8C4-111D4E81F3F8}"/>
              </a:ext>
            </a:extLst>
          </p:cNvPr>
          <p:cNvSpPr txBox="1"/>
          <p:nvPr/>
        </p:nvSpPr>
        <p:spPr>
          <a:xfrm>
            <a:off x="8760296" y="260648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highlight>
                  <a:srgbClr val="00FFFF"/>
                </a:highlight>
              </a:rPr>
              <a:t>Import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A5C36836-47E1-A513-8B65-BD1A85720D9E}"/>
              </a:ext>
            </a:extLst>
          </p:cNvPr>
          <p:cNvSpPr txBox="1"/>
          <p:nvPr/>
        </p:nvSpPr>
        <p:spPr>
          <a:xfrm>
            <a:off x="1991544" y="587727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highlight>
                  <a:srgbClr val="FFFF00"/>
                </a:highlight>
              </a:rPr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349630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Hållbar last-och ruttplanering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838200" y="1825625"/>
            <a:ext cx="7797800" cy="4351338"/>
          </a:xfrm>
        </p:spPr>
        <p:txBody>
          <a:bodyPr>
            <a:normAutofit fontScale="92500" lnSpcReduction="10000"/>
          </a:bodyPr>
          <a:lstStyle/>
          <a:p>
            <a:r>
              <a:rPr lang="sv-SE" sz="2400" dirty="0"/>
              <a:t>Samarbetspartnern aviserar </a:t>
            </a:r>
          </a:p>
          <a:p>
            <a:pPr lvl="1"/>
            <a:r>
              <a:rPr lang="sv-SE" sz="2000" dirty="0"/>
              <a:t>Trailer nr</a:t>
            </a:r>
          </a:p>
          <a:p>
            <a:pPr lvl="1"/>
            <a:r>
              <a:rPr lang="sv-SE" sz="2000" dirty="0"/>
              <a:t>Ankommande färja</a:t>
            </a:r>
          </a:p>
          <a:p>
            <a:pPr lvl="1"/>
            <a:r>
              <a:rPr lang="sv-SE" sz="2000" dirty="0"/>
              <a:t>Lossning plats och mottagare</a:t>
            </a:r>
            <a:endParaRPr lang="sv-SE" sz="1600" dirty="0"/>
          </a:p>
          <a:p>
            <a:r>
              <a:rPr lang="sv-SE" sz="2400" dirty="0"/>
              <a:t>1 Trailerdragning med dragbilsåkeri i Sverige, utrikestransporter</a:t>
            </a:r>
          </a:p>
          <a:p>
            <a:pPr lvl="1"/>
            <a:r>
              <a:rPr lang="sv-SE" dirty="0"/>
              <a:t>Beräkna mil </a:t>
            </a:r>
          </a:p>
          <a:p>
            <a:pPr lvl="2"/>
            <a:r>
              <a:rPr lang="sv-SE" dirty="0"/>
              <a:t>Ankomst</a:t>
            </a:r>
          </a:p>
          <a:p>
            <a:pPr lvl="3"/>
            <a:r>
              <a:rPr lang="sv-SE" sz="2400" dirty="0"/>
              <a:t>Hämtas vid hamn</a:t>
            </a:r>
          </a:p>
          <a:p>
            <a:pPr lvl="2"/>
            <a:r>
              <a:rPr lang="sv-SE" dirty="0"/>
              <a:t>Lossning</a:t>
            </a:r>
          </a:p>
          <a:p>
            <a:pPr lvl="3"/>
            <a:r>
              <a:rPr lang="sv-SE" sz="2400" dirty="0"/>
              <a:t>Orten där mottagaren finns</a:t>
            </a:r>
          </a:p>
          <a:p>
            <a:pPr lvl="1"/>
            <a:r>
              <a:rPr lang="sv-SE" dirty="0"/>
              <a:t>Denna del är import</a:t>
            </a:r>
          </a:p>
          <a:p>
            <a:pPr lvl="2"/>
            <a:r>
              <a:rPr lang="sv-SE" dirty="0"/>
              <a:t>Import uppdraget är avslutat</a:t>
            </a:r>
          </a:p>
          <a:p>
            <a:pPr lvl="2"/>
            <a:r>
              <a:rPr lang="sv-SE" dirty="0"/>
              <a:t>Kostnaden Trelleborg - Jönköping</a:t>
            </a:r>
          </a:p>
          <a:p>
            <a:pPr lvl="1"/>
            <a:endParaRPr lang="sv-SE" dirty="0"/>
          </a:p>
          <a:p>
            <a:pPr marL="342900" lvl="1" indent="0">
              <a:buNone/>
            </a:pPr>
            <a:endParaRPr lang="sv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836B23C3-417E-45DF-8D29-A1A0F3E1E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52" t="17931" r="12200" b="13103"/>
          <a:stretch/>
        </p:blipFill>
        <p:spPr>
          <a:xfrm>
            <a:off x="8636001" y="1457796"/>
            <a:ext cx="3227412" cy="47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76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4768AF26-D536-4A8F-AAC5-65632569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Hållbar last-och ruttplanering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DB5C0A0-100C-47E9-B6DA-FFB2FBC4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sz="2400" dirty="0"/>
              <a:t>2 </a:t>
            </a:r>
            <a:r>
              <a:rPr lang="sv-SE" sz="2400" dirty="0" err="1"/>
              <a:t>Lastbäraren</a:t>
            </a:r>
            <a:r>
              <a:rPr lang="sv-SE" sz="2400" dirty="0"/>
              <a:t> får nytt uppdrag</a:t>
            </a:r>
          </a:p>
          <a:p>
            <a:pPr lvl="1"/>
            <a:r>
              <a:rPr lang="sv-SE" dirty="0"/>
              <a:t>Nu startar export</a:t>
            </a:r>
          </a:p>
          <a:p>
            <a:pPr lvl="2"/>
            <a:r>
              <a:rPr lang="sv-SE" dirty="0"/>
              <a:t>Ex </a:t>
            </a:r>
            <a:r>
              <a:rPr lang="sv-SE" dirty="0" err="1"/>
              <a:t>hellast</a:t>
            </a:r>
            <a:r>
              <a:rPr lang="sv-SE" dirty="0"/>
              <a:t> från Borås till Hannover</a:t>
            </a:r>
          </a:p>
          <a:p>
            <a:pPr lvl="2"/>
            <a:r>
              <a:rPr lang="sv-SE" dirty="0"/>
              <a:t>Från lossningsort ( importuppdraget)</a:t>
            </a:r>
          </a:p>
          <a:p>
            <a:pPr lvl="2"/>
            <a:r>
              <a:rPr lang="sv-SE" dirty="0"/>
              <a:t>Till lastningsort</a:t>
            </a:r>
          </a:p>
          <a:p>
            <a:pPr lvl="2"/>
            <a:r>
              <a:rPr lang="sv-SE" dirty="0"/>
              <a:t>Till avgångshamn</a:t>
            </a:r>
          </a:p>
          <a:p>
            <a:pPr lvl="1"/>
            <a:r>
              <a:rPr lang="sv-SE" dirty="0"/>
              <a:t>Kostnaden </a:t>
            </a:r>
          </a:p>
          <a:p>
            <a:pPr lvl="2"/>
            <a:r>
              <a:rPr lang="sv-SE" dirty="0"/>
              <a:t>Jönköping – Borås</a:t>
            </a:r>
          </a:p>
          <a:p>
            <a:pPr lvl="2"/>
            <a:r>
              <a:rPr lang="sv-SE" dirty="0"/>
              <a:t>Tomkörning</a:t>
            </a:r>
          </a:p>
          <a:p>
            <a:pPr lvl="2"/>
            <a:r>
              <a:rPr lang="sv-SE" dirty="0"/>
              <a:t>Malmö</a:t>
            </a:r>
          </a:p>
          <a:p>
            <a:pPr lvl="1"/>
            <a:r>
              <a:rPr lang="sv-SE" dirty="0"/>
              <a:t>Tomkörning</a:t>
            </a:r>
          </a:p>
          <a:p>
            <a:pPr lvl="2"/>
            <a:r>
              <a:rPr lang="sv-SE" dirty="0"/>
              <a:t>Transporten mellan lossning-och lastningsplats</a:t>
            </a:r>
          </a:p>
          <a:p>
            <a:pPr lvl="1"/>
            <a:r>
              <a:rPr lang="sv-SE" dirty="0"/>
              <a:t>Importen har </a:t>
            </a:r>
            <a:r>
              <a:rPr lang="sv-SE" dirty="0" err="1"/>
              <a:t>ev</a:t>
            </a:r>
            <a:r>
              <a:rPr lang="sv-SE" dirty="0"/>
              <a:t> tomkörning i avgångslandet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ED394C08-C58F-4555-82BD-D0EF443C0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21" t="24652" r="26034" b="17701"/>
          <a:stretch/>
        </p:blipFill>
        <p:spPr>
          <a:xfrm>
            <a:off x="7896200" y="830434"/>
            <a:ext cx="2555738" cy="46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5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2443870" y="327402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Brandon/Malmö</a:t>
            </a:r>
          </a:p>
          <a:p>
            <a:pPr algn="ctr"/>
            <a:r>
              <a:rPr lang="sv-SE" dirty="0"/>
              <a:t>Brandon i Borås</a:t>
            </a:r>
          </a:p>
          <a:p>
            <a:pPr algn="ctr"/>
            <a:r>
              <a:rPr lang="sv-SE" dirty="0"/>
              <a:t> </a:t>
            </a:r>
          </a:p>
        </p:txBody>
      </p:sp>
      <p:sp>
        <p:nvSpPr>
          <p:cNvPr id="7" name="Rektangel 6"/>
          <p:cNvSpPr/>
          <p:nvPr/>
        </p:nvSpPr>
        <p:spPr>
          <a:xfrm>
            <a:off x="2443869" y="5472671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Mottagare  Puma GMBH i Hannover </a:t>
            </a:r>
          </a:p>
        </p:txBody>
      </p:sp>
      <p:sp>
        <p:nvSpPr>
          <p:cNvPr id="8" name="Rektangel 7"/>
          <p:cNvSpPr/>
          <p:nvPr/>
        </p:nvSpPr>
        <p:spPr>
          <a:xfrm>
            <a:off x="4911533" y="106174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Hellast</a:t>
            </a:r>
            <a:r>
              <a:rPr lang="sv-SE" dirty="0"/>
              <a:t> trailer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278618822"/>
              </p:ext>
            </p:extLst>
          </p:nvPr>
        </p:nvGraphicFramePr>
        <p:xfrm>
          <a:off x="5249741" y="2090293"/>
          <a:ext cx="3085910" cy="4198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ruta 24"/>
          <p:cNvSpPr txBox="1"/>
          <p:nvPr/>
        </p:nvSpPr>
        <p:spPr>
          <a:xfrm>
            <a:off x="391493" y="1025289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Transportsystem utrikes vägtransport</a:t>
            </a:r>
          </a:p>
          <a:p>
            <a:r>
              <a:rPr lang="sv-SE" sz="2800" dirty="0" err="1"/>
              <a:t>Hellast</a:t>
            </a:r>
            <a:r>
              <a:rPr lang="sv-SE" sz="2800" dirty="0"/>
              <a:t> 13,6 m </a:t>
            </a:r>
            <a:r>
              <a:rPr lang="sv-SE" sz="2800" dirty="0" err="1"/>
              <a:t>trl</a:t>
            </a:r>
            <a:endParaRPr lang="sv-SE" sz="2800" dirty="0"/>
          </a:p>
        </p:txBody>
      </p:sp>
      <p:sp>
        <p:nvSpPr>
          <p:cNvPr id="11" name="Rektangel med rundade hörn 10"/>
          <p:cNvSpPr/>
          <p:nvPr/>
        </p:nvSpPr>
        <p:spPr>
          <a:xfrm>
            <a:off x="3040206" y="3810969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Transport till färja</a:t>
            </a:r>
          </a:p>
        </p:txBody>
      </p:sp>
      <p:sp>
        <p:nvSpPr>
          <p:cNvPr id="12" name="Rektangel med rundade hörn 11"/>
          <p:cNvSpPr/>
          <p:nvPr/>
        </p:nvSpPr>
        <p:spPr>
          <a:xfrm>
            <a:off x="5451540" y="376861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Färja sjötransport</a:t>
            </a:r>
          </a:p>
        </p:txBody>
      </p:sp>
      <p:sp>
        <p:nvSpPr>
          <p:cNvPr id="13" name="Rektangel med rundade hörn 12"/>
          <p:cNvSpPr/>
          <p:nvPr/>
        </p:nvSpPr>
        <p:spPr>
          <a:xfrm>
            <a:off x="7720814" y="3713128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Transport från färja</a:t>
            </a:r>
          </a:p>
        </p:txBody>
      </p:sp>
      <p:sp>
        <p:nvSpPr>
          <p:cNvPr id="14" name="Rektangel med rundade hörn 13"/>
          <p:cNvSpPr/>
          <p:nvPr/>
        </p:nvSpPr>
        <p:spPr>
          <a:xfrm>
            <a:off x="315172" y="4027921"/>
            <a:ext cx="2377111" cy="952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Dragbilsåkeri+</a:t>
            </a:r>
          </a:p>
          <a:p>
            <a:pPr algn="ctr"/>
            <a:r>
              <a:rPr lang="sv-SE" dirty="0" err="1"/>
              <a:t>Lastbärare</a:t>
            </a:r>
            <a:r>
              <a:rPr lang="sv-SE" dirty="0"/>
              <a:t> 13,6m trailer</a:t>
            </a:r>
          </a:p>
        </p:txBody>
      </p:sp>
      <p:sp>
        <p:nvSpPr>
          <p:cNvPr id="15" name="Rektangel med rundade hörn 14"/>
          <p:cNvSpPr/>
          <p:nvPr/>
        </p:nvSpPr>
        <p:spPr>
          <a:xfrm>
            <a:off x="10102254" y="3453778"/>
            <a:ext cx="1844899" cy="1148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Åkeri/Samarbetspartner</a:t>
            </a:r>
          </a:p>
        </p:txBody>
      </p:sp>
      <p:sp>
        <p:nvSpPr>
          <p:cNvPr id="16" name="Rektangel med rundade hörn 15"/>
          <p:cNvSpPr/>
          <p:nvPr/>
        </p:nvSpPr>
        <p:spPr>
          <a:xfrm>
            <a:off x="4574900" y="215475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Hamnen check in</a:t>
            </a:r>
          </a:p>
        </p:txBody>
      </p:sp>
      <p:sp>
        <p:nvSpPr>
          <p:cNvPr id="4" name="Höger 3"/>
          <p:cNvSpPr/>
          <p:nvPr/>
        </p:nvSpPr>
        <p:spPr>
          <a:xfrm rot="19549177">
            <a:off x="3464398" y="3147892"/>
            <a:ext cx="1091905" cy="38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ktangel med rundade hörn 20"/>
          <p:cNvSpPr/>
          <p:nvPr/>
        </p:nvSpPr>
        <p:spPr>
          <a:xfrm>
            <a:off x="6704056" y="217624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Hamnen check ut</a:t>
            </a:r>
          </a:p>
        </p:txBody>
      </p:sp>
      <p:sp>
        <p:nvSpPr>
          <p:cNvPr id="9" name="Höger 8"/>
          <p:cNvSpPr/>
          <p:nvPr/>
        </p:nvSpPr>
        <p:spPr>
          <a:xfrm>
            <a:off x="5703527" y="3133998"/>
            <a:ext cx="1529542" cy="46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Pil: vänster-uppåt 34">
            <a:extLst>
              <a:ext uri="{FF2B5EF4-FFF2-40B4-BE49-F238E27FC236}">
                <a16:creationId xmlns:a16="http://schemas.microsoft.com/office/drawing/2014/main" id="{5A60D56C-6960-40A4-B18A-3741AC001A6F}"/>
              </a:ext>
            </a:extLst>
          </p:cNvPr>
          <p:cNvSpPr/>
          <p:nvPr/>
        </p:nvSpPr>
        <p:spPr>
          <a:xfrm>
            <a:off x="10190142" y="4684426"/>
            <a:ext cx="1414540" cy="114828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3">
            <a:extLst>
              <a:ext uri="{FF2B5EF4-FFF2-40B4-BE49-F238E27FC236}">
                <a16:creationId xmlns:a16="http://schemas.microsoft.com/office/drawing/2014/main" id="{BB3D1E45-8B5B-DA55-9C8C-426744C0102F}"/>
              </a:ext>
            </a:extLst>
          </p:cNvPr>
          <p:cNvSpPr/>
          <p:nvPr/>
        </p:nvSpPr>
        <p:spPr>
          <a:xfrm rot="2384328">
            <a:off x="8304500" y="3095319"/>
            <a:ext cx="1091905" cy="38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med rundade hörn 13">
            <a:extLst>
              <a:ext uri="{FF2B5EF4-FFF2-40B4-BE49-F238E27FC236}">
                <a16:creationId xmlns:a16="http://schemas.microsoft.com/office/drawing/2014/main" id="{4B6496F6-E184-0325-7FF3-0C93DCA8765A}"/>
              </a:ext>
            </a:extLst>
          </p:cNvPr>
          <p:cNvSpPr/>
          <p:nvPr/>
        </p:nvSpPr>
        <p:spPr>
          <a:xfrm>
            <a:off x="306513" y="2602243"/>
            <a:ext cx="2377111" cy="95274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Dragbilsåkeri</a:t>
            </a:r>
          </a:p>
          <a:p>
            <a:pPr algn="ctr"/>
            <a:r>
              <a:rPr lang="sv-SE" dirty="0"/>
              <a:t>Trailern har lossat Jönköping</a:t>
            </a:r>
          </a:p>
        </p:txBody>
      </p:sp>
    </p:spTree>
    <p:extLst>
      <p:ext uri="{BB962C8B-B14F-4D97-AF65-F5344CB8AC3E}">
        <p14:creationId xmlns:p14="http://schemas.microsoft.com/office/powerpoint/2010/main" val="6767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" grpId="0" animBg="1"/>
      <p:bldP spid="21" grpId="0" animBg="1"/>
      <p:bldP spid="9" grpId="0" animBg="1"/>
      <p:bldP spid="35" grpId="0" animBg="1"/>
      <p:bldP spid="2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92E755E-9887-4198-90CA-B90BBCFB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Hållbar last-och ruttplanering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DD96F8C9-CA3A-44B2-A0F8-82E6E39EC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Resultat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5104BC2C-0790-494E-89CD-C39F9EBC9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5" t="18611" r="2422" b="12361"/>
          <a:stretch/>
        </p:blipFill>
        <p:spPr>
          <a:xfrm>
            <a:off x="7446450" y="1690688"/>
            <a:ext cx="4270207" cy="3837781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D86BBDDF-9BBD-4E68-9B41-E84CED799184}"/>
              </a:ext>
            </a:extLst>
          </p:cNvPr>
          <p:cNvSpPr txBox="1"/>
          <p:nvPr/>
        </p:nvSpPr>
        <p:spPr>
          <a:xfrm>
            <a:off x="1061788" y="2430256"/>
            <a:ext cx="3950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Den totala rutten som är bokad med dragbilsåkeriet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C174CF02-DB84-4283-BDAC-707DC4380B2B}"/>
              </a:ext>
            </a:extLst>
          </p:cNvPr>
          <p:cNvSpPr txBox="1"/>
          <p:nvPr/>
        </p:nvSpPr>
        <p:spPr>
          <a:xfrm>
            <a:off x="1061788" y="3322408"/>
            <a:ext cx="4729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Logistikföretaget fördelar kostnaden</a:t>
            </a:r>
          </a:p>
          <a:p>
            <a:r>
              <a:rPr lang="sv-SE" sz="2400" dirty="0"/>
              <a:t>Import</a:t>
            </a:r>
          </a:p>
          <a:p>
            <a:r>
              <a:rPr lang="sv-SE" sz="2400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254337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4768AF26-D536-4A8F-AAC5-65632569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88" y="265210"/>
            <a:ext cx="5578461" cy="1449678"/>
          </a:xfrm>
        </p:spPr>
        <p:txBody>
          <a:bodyPr>
            <a:normAutofit/>
          </a:bodyPr>
          <a:lstStyle/>
          <a:p>
            <a:pPr algn="l"/>
            <a:r>
              <a:rPr lang="sv-SE" dirty="0"/>
              <a:t>Hållbar last-och ruttplanering</a:t>
            </a:r>
          </a:p>
        </p:txBody>
      </p:sp>
      <p:pic>
        <p:nvPicPr>
          <p:cNvPr id="2" name="Platshållare för innehåll 1">
            <a:extLst>
              <a:ext uri="{FF2B5EF4-FFF2-40B4-BE49-F238E27FC236}">
                <a16:creationId xmlns:a16="http://schemas.microsoft.com/office/drawing/2014/main" id="{E45524A0-71F4-4DCF-93E5-BCB20EE66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858" t="13720" r="38366" b="6730"/>
          <a:stretch/>
        </p:blipFill>
        <p:spPr>
          <a:xfrm>
            <a:off x="1027116" y="1714888"/>
            <a:ext cx="3346845" cy="4306403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4E01BEA-810E-4318-90C9-0CE5F97A7AAC}"/>
              </a:ext>
            </a:extLst>
          </p:cNvPr>
          <p:cNvSpPr txBox="1"/>
          <p:nvPr/>
        </p:nvSpPr>
        <p:spPr>
          <a:xfrm>
            <a:off x="937335" y="6021291"/>
            <a:ext cx="254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Lossningsort Hannover Export från Sverige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BE4F18D9-6EA7-4636-A038-8D9464F988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2" t="15001" r="34251" b="12201"/>
          <a:stretch/>
        </p:blipFill>
        <p:spPr>
          <a:xfrm>
            <a:off x="6946556" y="3260281"/>
            <a:ext cx="3669638" cy="360040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2F925D44-9F60-4258-A333-D5A030076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62" t="30002" r="28738" b="20599"/>
          <a:stretch/>
        </p:blipFill>
        <p:spPr>
          <a:xfrm>
            <a:off x="6946556" y="0"/>
            <a:ext cx="5068019" cy="3193327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8E7086E-2216-4ED1-A566-48BFE2DF16FC}"/>
              </a:ext>
            </a:extLst>
          </p:cNvPr>
          <p:cNvSpPr txBox="1"/>
          <p:nvPr/>
        </p:nvSpPr>
        <p:spPr>
          <a:xfrm>
            <a:off x="4463742" y="2748051"/>
            <a:ext cx="2482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Nytt lastningsuppdrag i Bremen </a:t>
            </a:r>
          </a:p>
          <a:p>
            <a:r>
              <a:rPr lang="sv-SE" dirty="0"/>
              <a:t>Import till Sverige 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3B8D742C-2D0F-48DD-A231-0A518098729E}"/>
              </a:ext>
            </a:extLst>
          </p:cNvPr>
          <p:cNvSpPr txBox="1"/>
          <p:nvPr/>
        </p:nvSpPr>
        <p:spPr>
          <a:xfrm>
            <a:off x="4784990" y="4704544"/>
            <a:ext cx="222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Tomkörning Hannover till Bremen. Kostnaden läggs på uppdraget som startar i Bremen</a:t>
            </a:r>
          </a:p>
        </p:txBody>
      </p:sp>
    </p:spTree>
    <p:extLst>
      <p:ext uri="{BB962C8B-B14F-4D97-AF65-F5344CB8AC3E}">
        <p14:creationId xmlns:p14="http://schemas.microsoft.com/office/powerpoint/2010/main" val="368865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2443870" y="327402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Brandon/Malmö</a:t>
            </a:r>
          </a:p>
          <a:p>
            <a:pPr algn="ctr"/>
            <a:r>
              <a:rPr lang="sv-SE" dirty="0"/>
              <a:t>Avsändare Brandon AB  i Sandviken</a:t>
            </a:r>
          </a:p>
          <a:p>
            <a:pPr algn="ctr"/>
            <a:r>
              <a:rPr lang="sv-SE" dirty="0"/>
              <a:t> </a:t>
            </a:r>
          </a:p>
        </p:txBody>
      </p:sp>
      <p:sp>
        <p:nvSpPr>
          <p:cNvPr id="7" name="Rektangel 6"/>
          <p:cNvSpPr/>
          <p:nvPr/>
        </p:nvSpPr>
        <p:spPr>
          <a:xfrm>
            <a:off x="2039979" y="5962062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Mottagare  Puma GMBH i Augsburg  </a:t>
            </a:r>
          </a:p>
        </p:txBody>
      </p:sp>
      <p:sp>
        <p:nvSpPr>
          <p:cNvPr id="8" name="Rektangel 7"/>
          <p:cNvSpPr/>
          <p:nvPr/>
        </p:nvSpPr>
        <p:spPr>
          <a:xfrm>
            <a:off x="4911533" y="106174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Hellast</a:t>
            </a:r>
            <a:r>
              <a:rPr lang="sv-SE" dirty="0"/>
              <a:t> trailer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5249741" y="2090293"/>
          <a:ext cx="3085910" cy="4198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ruta 24"/>
          <p:cNvSpPr txBox="1"/>
          <p:nvPr/>
        </p:nvSpPr>
        <p:spPr>
          <a:xfrm>
            <a:off x="391493" y="1025289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Transportsystem utrikes vägtransport</a:t>
            </a:r>
          </a:p>
          <a:p>
            <a:r>
              <a:rPr lang="sv-SE" sz="2800" dirty="0" err="1"/>
              <a:t>Hellast</a:t>
            </a:r>
            <a:r>
              <a:rPr lang="sv-SE" sz="2800" dirty="0"/>
              <a:t> 13,6 m </a:t>
            </a:r>
            <a:r>
              <a:rPr lang="sv-SE" sz="2800" dirty="0" err="1"/>
              <a:t>trl</a:t>
            </a:r>
            <a:endParaRPr lang="sv-SE" sz="2800" dirty="0"/>
          </a:p>
        </p:txBody>
      </p:sp>
      <p:sp>
        <p:nvSpPr>
          <p:cNvPr id="12" name="Rektangel med rundade hörn 11"/>
          <p:cNvSpPr/>
          <p:nvPr/>
        </p:nvSpPr>
        <p:spPr>
          <a:xfrm>
            <a:off x="5451540" y="376861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Färja sjötransport</a:t>
            </a:r>
          </a:p>
        </p:txBody>
      </p:sp>
      <p:sp>
        <p:nvSpPr>
          <p:cNvPr id="13" name="Rektangel med rundade hörn 12"/>
          <p:cNvSpPr/>
          <p:nvPr/>
        </p:nvSpPr>
        <p:spPr>
          <a:xfrm>
            <a:off x="7720814" y="3713128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Transport från färja</a:t>
            </a:r>
          </a:p>
        </p:txBody>
      </p:sp>
      <p:sp>
        <p:nvSpPr>
          <p:cNvPr id="14" name="Rektangel med rundade hörn 13"/>
          <p:cNvSpPr/>
          <p:nvPr/>
        </p:nvSpPr>
        <p:spPr>
          <a:xfrm>
            <a:off x="2900902" y="3837717"/>
            <a:ext cx="2384503" cy="711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Forsling i avgångshamn</a:t>
            </a:r>
          </a:p>
        </p:txBody>
      </p:sp>
      <p:sp>
        <p:nvSpPr>
          <p:cNvPr id="15" name="Rektangel med rundade hörn 14"/>
          <p:cNvSpPr/>
          <p:nvPr/>
        </p:nvSpPr>
        <p:spPr>
          <a:xfrm>
            <a:off x="9939376" y="4592603"/>
            <a:ext cx="1844899" cy="1148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Åkeri/Samarbetspartner</a:t>
            </a:r>
          </a:p>
        </p:txBody>
      </p:sp>
      <p:sp>
        <p:nvSpPr>
          <p:cNvPr id="16" name="Rektangel med rundade hörn 15"/>
          <p:cNvSpPr/>
          <p:nvPr/>
        </p:nvSpPr>
        <p:spPr>
          <a:xfrm>
            <a:off x="4574900" y="215475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Hamnen check in</a:t>
            </a:r>
          </a:p>
        </p:txBody>
      </p:sp>
      <p:sp>
        <p:nvSpPr>
          <p:cNvPr id="4" name="Höger 3"/>
          <p:cNvSpPr/>
          <p:nvPr/>
        </p:nvSpPr>
        <p:spPr>
          <a:xfrm rot="19549177">
            <a:off x="3464398" y="3147892"/>
            <a:ext cx="1091905" cy="38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ktangel med rundade hörn 20"/>
          <p:cNvSpPr/>
          <p:nvPr/>
        </p:nvSpPr>
        <p:spPr>
          <a:xfrm>
            <a:off x="6704056" y="217624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Hamnen check ut</a:t>
            </a:r>
          </a:p>
        </p:txBody>
      </p:sp>
      <p:sp>
        <p:nvSpPr>
          <p:cNvPr id="9" name="Höger 8"/>
          <p:cNvSpPr/>
          <p:nvPr/>
        </p:nvSpPr>
        <p:spPr>
          <a:xfrm>
            <a:off x="5703527" y="3133998"/>
            <a:ext cx="1529542" cy="46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Rektangel: rundade hörn 2">
            <a:extLst>
              <a:ext uri="{FF2B5EF4-FFF2-40B4-BE49-F238E27FC236}">
                <a16:creationId xmlns:a16="http://schemas.microsoft.com/office/drawing/2014/main" id="{956BE7FC-E0E6-4D4A-B61E-7C19BF14AABB}"/>
              </a:ext>
            </a:extLst>
          </p:cNvPr>
          <p:cNvSpPr/>
          <p:nvPr/>
        </p:nvSpPr>
        <p:spPr>
          <a:xfrm>
            <a:off x="9672261" y="2219195"/>
            <a:ext cx="2223507" cy="1162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Kombiterminal </a:t>
            </a:r>
          </a:p>
          <a:p>
            <a:pPr algn="ctr"/>
            <a:r>
              <a:rPr lang="sv-SE" dirty="0"/>
              <a:t>Intermodal/Järnväg</a:t>
            </a:r>
          </a:p>
        </p:txBody>
      </p:sp>
      <p:sp>
        <p:nvSpPr>
          <p:cNvPr id="27" name="Pil: höger 26">
            <a:extLst>
              <a:ext uri="{FF2B5EF4-FFF2-40B4-BE49-F238E27FC236}">
                <a16:creationId xmlns:a16="http://schemas.microsoft.com/office/drawing/2014/main" id="{B04D94CC-B2D5-47AD-A709-4116BE29CAFD}"/>
              </a:ext>
            </a:extLst>
          </p:cNvPr>
          <p:cNvSpPr/>
          <p:nvPr/>
        </p:nvSpPr>
        <p:spPr>
          <a:xfrm>
            <a:off x="8638450" y="2926942"/>
            <a:ext cx="961727" cy="43916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ktangel: rundade hörn 28">
            <a:extLst>
              <a:ext uri="{FF2B5EF4-FFF2-40B4-BE49-F238E27FC236}">
                <a16:creationId xmlns:a16="http://schemas.microsoft.com/office/drawing/2014/main" id="{DFEF00D4-CDE7-44BE-B9A5-9BE2C29EFFA1}"/>
              </a:ext>
            </a:extLst>
          </p:cNvPr>
          <p:cNvSpPr/>
          <p:nvPr/>
        </p:nvSpPr>
        <p:spPr>
          <a:xfrm>
            <a:off x="10024297" y="3520957"/>
            <a:ext cx="1721060" cy="535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Kombiterminal</a:t>
            </a:r>
          </a:p>
        </p:txBody>
      </p:sp>
      <p:sp>
        <p:nvSpPr>
          <p:cNvPr id="31" name="Pil: nedåt 30">
            <a:extLst>
              <a:ext uri="{FF2B5EF4-FFF2-40B4-BE49-F238E27FC236}">
                <a16:creationId xmlns:a16="http://schemas.microsoft.com/office/drawing/2014/main" id="{C9C32AF5-5563-4D74-BC03-998C45E47737}"/>
              </a:ext>
            </a:extLst>
          </p:cNvPr>
          <p:cNvSpPr/>
          <p:nvPr/>
        </p:nvSpPr>
        <p:spPr>
          <a:xfrm>
            <a:off x="10816788" y="4122992"/>
            <a:ext cx="284498" cy="414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Pil: vänster-uppåt 34">
            <a:extLst>
              <a:ext uri="{FF2B5EF4-FFF2-40B4-BE49-F238E27FC236}">
                <a16:creationId xmlns:a16="http://schemas.microsoft.com/office/drawing/2014/main" id="{5A60D56C-6960-40A4-B18A-3741AC001A6F}"/>
              </a:ext>
            </a:extLst>
          </p:cNvPr>
          <p:cNvSpPr/>
          <p:nvPr/>
        </p:nvSpPr>
        <p:spPr>
          <a:xfrm>
            <a:off x="9764676" y="5796436"/>
            <a:ext cx="1414540" cy="530087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med rundade hörn 13">
            <a:extLst>
              <a:ext uri="{FF2B5EF4-FFF2-40B4-BE49-F238E27FC236}">
                <a16:creationId xmlns:a16="http://schemas.microsoft.com/office/drawing/2014/main" id="{130414AD-B018-BCC5-42E3-ED7E6535B6C3}"/>
              </a:ext>
            </a:extLst>
          </p:cNvPr>
          <p:cNvSpPr/>
          <p:nvPr/>
        </p:nvSpPr>
        <p:spPr>
          <a:xfrm>
            <a:off x="408949" y="2573293"/>
            <a:ext cx="2377111" cy="952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Dragbilsåkeri</a:t>
            </a:r>
          </a:p>
          <a:p>
            <a:pPr algn="ctr"/>
            <a:r>
              <a:rPr lang="sv-SE" dirty="0"/>
              <a:t>Forsling till/från Kombiterminal</a:t>
            </a:r>
          </a:p>
        </p:txBody>
      </p:sp>
      <p:sp>
        <p:nvSpPr>
          <p:cNvPr id="5" name="Rektangel med rundade hörn 13">
            <a:extLst>
              <a:ext uri="{FF2B5EF4-FFF2-40B4-BE49-F238E27FC236}">
                <a16:creationId xmlns:a16="http://schemas.microsoft.com/office/drawing/2014/main" id="{453D4829-2F9B-809D-4013-75D8238ADF65}"/>
              </a:ext>
            </a:extLst>
          </p:cNvPr>
          <p:cNvSpPr/>
          <p:nvPr/>
        </p:nvSpPr>
        <p:spPr>
          <a:xfrm>
            <a:off x="408949" y="3713128"/>
            <a:ext cx="2377111" cy="952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Intermodal/järnväg till avgångshamn</a:t>
            </a:r>
          </a:p>
        </p:txBody>
      </p:sp>
    </p:spTree>
    <p:extLst>
      <p:ext uri="{BB962C8B-B14F-4D97-AF65-F5344CB8AC3E}">
        <p14:creationId xmlns:p14="http://schemas.microsoft.com/office/powerpoint/2010/main" val="228872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4" grpId="0" animBg="1"/>
      <p:bldP spid="21" grpId="0" animBg="1"/>
      <p:bldP spid="9" grpId="0" animBg="1"/>
      <p:bldP spid="3" grpId="0" animBg="1"/>
      <p:bldP spid="27" grpId="0" animBg="1"/>
      <p:bldP spid="29" grpId="0" animBg="1"/>
      <p:bldP spid="31" grpId="0" animBg="1"/>
      <p:bldP spid="35" grpId="0" animBg="1"/>
      <p:bldP spid="2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4536125" y="63672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 </a:t>
            </a:r>
            <a:r>
              <a:rPr lang="sv-SE" dirty="0" err="1"/>
              <a:t>pll</a:t>
            </a:r>
            <a:r>
              <a:rPr lang="sv-SE" dirty="0"/>
              <a:t> 575kg</a:t>
            </a:r>
          </a:p>
        </p:txBody>
      </p:sp>
      <p:sp>
        <p:nvSpPr>
          <p:cNvPr id="12" name="Rektangel med rundade hörn 11"/>
          <p:cNvSpPr/>
          <p:nvPr/>
        </p:nvSpPr>
        <p:spPr>
          <a:xfrm>
            <a:off x="644245" y="2741736"/>
            <a:ext cx="2033517" cy="404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Inrikesåkeri</a:t>
            </a:r>
            <a:endParaRPr lang="sv-SE" dirty="0"/>
          </a:p>
        </p:txBody>
      </p:sp>
      <p:sp>
        <p:nvSpPr>
          <p:cNvPr id="13" name="Rektangel med rundade hörn 12"/>
          <p:cNvSpPr/>
          <p:nvPr/>
        </p:nvSpPr>
        <p:spPr>
          <a:xfrm>
            <a:off x="8710173" y="500425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Distributionsåkeri</a:t>
            </a:r>
          </a:p>
        </p:txBody>
      </p:sp>
      <p:sp>
        <p:nvSpPr>
          <p:cNvPr id="23" name="Högerböjd 22"/>
          <p:cNvSpPr/>
          <p:nvPr/>
        </p:nvSpPr>
        <p:spPr>
          <a:xfrm rot="15677545">
            <a:off x="4755751" y="4918199"/>
            <a:ext cx="556355" cy="1261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4" name="Nedåtböjd 23"/>
          <p:cNvSpPr/>
          <p:nvPr/>
        </p:nvSpPr>
        <p:spPr>
          <a:xfrm>
            <a:off x="5309051" y="1038087"/>
            <a:ext cx="1346889" cy="6472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5" name="textruta 24"/>
          <p:cNvSpPr txBox="1"/>
          <p:nvPr/>
        </p:nvSpPr>
        <p:spPr>
          <a:xfrm>
            <a:off x="118832" y="724397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Transportsystem utrikes vägtransport</a:t>
            </a:r>
          </a:p>
          <a:p>
            <a:r>
              <a:rPr lang="sv-SE" sz="2800" dirty="0"/>
              <a:t>styckegods</a:t>
            </a:r>
          </a:p>
        </p:txBody>
      </p:sp>
      <p:grpSp>
        <p:nvGrpSpPr>
          <p:cNvPr id="19" name="Grupp 18"/>
          <p:cNvGrpSpPr/>
          <p:nvPr/>
        </p:nvGrpSpPr>
        <p:grpSpPr>
          <a:xfrm>
            <a:off x="5495401" y="1838120"/>
            <a:ext cx="2570425" cy="1209116"/>
            <a:chOff x="642714" y="3488321"/>
            <a:chExt cx="1913934" cy="1036474"/>
          </a:xfrm>
        </p:grpSpPr>
        <p:sp>
          <p:nvSpPr>
            <p:cNvPr id="20" name="Rektangel med rundade hörn 19"/>
            <p:cNvSpPr/>
            <p:nvPr/>
          </p:nvSpPr>
          <p:spPr>
            <a:xfrm>
              <a:off x="763115" y="3556044"/>
              <a:ext cx="1652940" cy="96875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sv-SE"/>
            </a:p>
          </p:txBody>
        </p:sp>
        <p:sp>
          <p:nvSpPr>
            <p:cNvPr id="21" name="Rektangel 20"/>
            <p:cNvSpPr/>
            <p:nvPr/>
          </p:nvSpPr>
          <p:spPr>
            <a:xfrm>
              <a:off x="642714" y="3488321"/>
              <a:ext cx="1913934" cy="940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dirty="0"/>
                <a:t>Huvudtransport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800" kern="1200" dirty="0"/>
                <a:t>Terminal-Terminal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dirty="0"/>
                <a:t>Malmö München</a:t>
              </a:r>
              <a:endParaRPr lang="sv-SE" sz="1800" kern="1200" dirty="0"/>
            </a:p>
          </p:txBody>
        </p:sp>
      </p:grpSp>
      <p:sp>
        <p:nvSpPr>
          <p:cNvPr id="27" name="Rektangel med rundade hörn 26"/>
          <p:cNvSpPr/>
          <p:nvPr/>
        </p:nvSpPr>
        <p:spPr>
          <a:xfrm>
            <a:off x="8204201" y="150795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Transport till färja</a:t>
            </a:r>
          </a:p>
        </p:txBody>
      </p:sp>
      <p:sp>
        <p:nvSpPr>
          <p:cNvPr id="28" name="Rektangel med rundade hörn 27"/>
          <p:cNvSpPr/>
          <p:nvPr/>
        </p:nvSpPr>
        <p:spPr>
          <a:xfrm>
            <a:off x="8215335" y="212484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Färja sjötransport</a:t>
            </a:r>
          </a:p>
        </p:txBody>
      </p:sp>
      <p:sp>
        <p:nvSpPr>
          <p:cNvPr id="29" name="Rektangel med rundade hörn 28"/>
          <p:cNvSpPr/>
          <p:nvPr/>
        </p:nvSpPr>
        <p:spPr>
          <a:xfrm>
            <a:off x="8215335" y="274173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Transport från färja</a:t>
            </a:r>
          </a:p>
        </p:txBody>
      </p:sp>
      <p:sp>
        <p:nvSpPr>
          <p:cNvPr id="30" name="Rektangel med rundade hörn 29"/>
          <p:cNvSpPr/>
          <p:nvPr/>
        </p:nvSpPr>
        <p:spPr>
          <a:xfrm>
            <a:off x="8215335" y="890250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Dragbilsåkeri</a:t>
            </a:r>
          </a:p>
        </p:txBody>
      </p:sp>
      <p:sp>
        <p:nvSpPr>
          <p:cNvPr id="3" name="Vänster 2"/>
          <p:cNvSpPr/>
          <p:nvPr/>
        </p:nvSpPr>
        <p:spPr>
          <a:xfrm>
            <a:off x="2820597" y="2764827"/>
            <a:ext cx="296278" cy="2923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Höger 3"/>
          <p:cNvSpPr/>
          <p:nvPr/>
        </p:nvSpPr>
        <p:spPr>
          <a:xfrm>
            <a:off x="8093545" y="5090825"/>
            <a:ext cx="308098" cy="271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Rak pil 30"/>
          <p:cNvCxnSpPr/>
          <p:nvPr/>
        </p:nvCxnSpPr>
        <p:spPr>
          <a:xfrm flipV="1">
            <a:off x="7923222" y="1765549"/>
            <a:ext cx="171897" cy="217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 32"/>
          <p:cNvCxnSpPr/>
          <p:nvPr/>
        </p:nvCxnSpPr>
        <p:spPr>
          <a:xfrm flipV="1">
            <a:off x="7784407" y="2388712"/>
            <a:ext cx="402841" cy="1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ak pil 39"/>
          <p:cNvCxnSpPr/>
          <p:nvPr/>
        </p:nvCxnSpPr>
        <p:spPr>
          <a:xfrm>
            <a:off x="7823162" y="2692248"/>
            <a:ext cx="364086" cy="22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ktangel med rundade hörn 31"/>
          <p:cNvSpPr/>
          <p:nvPr/>
        </p:nvSpPr>
        <p:spPr>
          <a:xfrm>
            <a:off x="3223878" y="1631380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Inrikes bokning tex DHL</a:t>
            </a:r>
          </a:p>
        </p:txBody>
      </p:sp>
      <p:sp>
        <p:nvSpPr>
          <p:cNvPr id="34" name="Rektangel med rundade hörn 33"/>
          <p:cNvSpPr/>
          <p:nvPr/>
        </p:nvSpPr>
        <p:spPr>
          <a:xfrm>
            <a:off x="3245553" y="4698917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</a:t>
            </a:r>
          </a:p>
        </p:txBody>
      </p:sp>
      <p:sp>
        <p:nvSpPr>
          <p:cNvPr id="35" name="Rektangel med rundade hörn 34"/>
          <p:cNvSpPr/>
          <p:nvPr/>
        </p:nvSpPr>
        <p:spPr>
          <a:xfrm>
            <a:off x="3245553" y="370798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Godsterminal tex Malmö</a:t>
            </a:r>
          </a:p>
        </p:txBody>
      </p:sp>
      <p:sp>
        <p:nvSpPr>
          <p:cNvPr id="36" name="Rektangel med rundade hörn 35"/>
          <p:cNvSpPr/>
          <p:nvPr/>
        </p:nvSpPr>
        <p:spPr>
          <a:xfrm>
            <a:off x="3235878" y="2717051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Inrikestransport</a:t>
            </a:r>
          </a:p>
        </p:txBody>
      </p:sp>
      <p:sp>
        <p:nvSpPr>
          <p:cNvPr id="37" name="Ned 36"/>
          <p:cNvSpPr/>
          <p:nvPr/>
        </p:nvSpPr>
        <p:spPr>
          <a:xfrm>
            <a:off x="4010320" y="2184597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Ned 37"/>
          <p:cNvSpPr/>
          <p:nvPr/>
        </p:nvSpPr>
        <p:spPr>
          <a:xfrm>
            <a:off x="3998320" y="4268635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Ned 38"/>
          <p:cNvSpPr/>
          <p:nvPr/>
        </p:nvSpPr>
        <p:spPr>
          <a:xfrm>
            <a:off x="4010320" y="3315338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Rektangel med rundade hörn 40"/>
          <p:cNvSpPr/>
          <p:nvPr/>
        </p:nvSpPr>
        <p:spPr>
          <a:xfrm>
            <a:off x="5677884" y="3570881"/>
            <a:ext cx="2315531" cy="8887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Godsterminal München Samarbetspartner</a:t>
            </a:r>
          </a:p>
        </p:txBody>
      </p:sp>
      <p:sp>
        <p:nvSpPr>
          <p:cNvPr id="42" name="Rektangel med rundade hörn 41"/>
          <p:cNvSpPr/>
          <p:nvPr/>
        </p:nvSpPr>
        <p:spPr>
          <a:xfrm>
            <a:off x="5854999" y="4968810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Leverans München - Augsburg</a:t>
            </a:r>
          </a:p>
        </p:txBody>
      </p:sp>
      <p:sp>
        <p:nvSpPr>
          <p:cNvPr id="43" name="Ned 42"/>
          <p:cNvSpPr/>
          <p:nvPr/>
        </p:nvSpPr>
        <p:spPr>
          <a:xfrm>
            <a:off x="6521338" y="3084913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Ned 43"/>
          <p:cNvSpPr/>
          <p:nvPr/>
        </p:nvSpPr>
        <p:spPr>
          <a:xfrm>
            <a:off x="6524738" y="4487404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Ned 44"/>
          <p:cNvSpPr/>
          <p:nvPr/>
        </p:nvSpPr>
        <p:spPr>
          <a:xfrm>
            <a:off x="6521338" y="5521434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Rektangel med rundade hörn 45"/>
          <p:cNvSpPr/>
          <p:nvPr/>
        </p:nvSpPr>
        <p:spPr>
          <a:xfrm>
            <a:off x="423249" y="4654829"/>
            <a:ext cx="2301982" cy="627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Lastbärare</a:t>
            </a:r>
            <a:r>
              <a:rPr lang="sv-SE" dirty="0"/>
              <a:t> 13,6 m trailer</a:t>
            </a:r>
          </a:p>
        </p:txBody>
      </p:sp>
      <p:sp>
        <p:nvSpPr>
          <p:cNvPr id="47" name="Vänster 46"/>
          <p:cNvSpPr/>
          <p:nvPr/>
        </p:nvSpPr>
        <p:spPr>
          <a:xfrm>
            <a:off x="2846761" y="4812072"/>
            <a:ext cx="296278" cy="2923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3C39234-8AFD-2721-4D47-E1C3F1BC2A60}"/>
              </a:ext>
            </a:extLst>
          </p:cNvPr>
          <p:cNvSpPr/>
          <p:nvPr/>
        </p:nvSpPr>
        <p:spPr>
          <a:xfrm>
            <a:off x="2182686" y="167347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Brandon/Malmö</a:t>
            </a:r>
          </a:p>
          <a:p>
            <a:pPr algn="ctr"/>
            <a:r>
              <a:rPr lang="sv-SE" dirty="0"/>
              <a:t>Avsändare Brandon AB  i Sandviken</a:t>
            </a:r>
          </a:p>
          <a:p>
            <a:pPr algn="ctr"/>
            <a:r>
              <a:rPr lang="sv-SE" dirty="0"/>
              <a:t> 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8BE43E3-C05D-727D-2D0A-2CAEEFB7CF15}"/>
              </a:ext>
            </a:extLst>
          </p:cNvPr>
          <p:cNvSpPr/>
          <p:nvPr/>
        </p:nvSpPr>
        <p:spPr>
          <a:xfrm>
            <a:off x="2039979" y="5962062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Mottagare  Puma GMBH i Augsburg  </a:t>
            </a:r>
          </a:p>
        </p:txBody>
      </p:sp>
      <p:sp>
        <p:nvSpPr>
          <p:cNvPr id="10" name="Rektangel: rundade hörn 9">
            <a:extLst>
              <a:ext uri="{FF2B5EF4-FFF2-40B4-BE49-F238E27FC236}">
                <a16:creationId xmlns:a16="http://schemas.microsoft.com/office/drawing/2014/main" id="{CC379923-C97F-3A4C-8081-D539C3D9D5EE}"/>
              </a:ext>
            </a:extLst>
          </p:cNvPr>
          <p:cNvSpPr/>
          <p:nvPr/>
        </p:nvSpPr>
        <p:spPr>
          <a:xfrm>
            <a:off x="8411320" y="3573645"/>
            <a:ext cx="2456563" cy="72258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Intermodal/Järnväg</a:t>
            </a:r>
          </a:p>
          <a:p>
            <a:pPr algn="ctr"/>
            <a:r>
              <a:rPr lang="sv-SE" dirty="0"/>
              <a:t>Travemünde  München</a:t>
            </a:r>
          </a:p>
        </p:txBody>
      </p:sp>
    </p:spTree>
    <p:extLst>
      <p:ext uri="{BB962C8B-B14F-4D97-AF65-F5344CB8AC3E}">
        <p14:creationId xmlns:p14="http://schemas.microsoft.com/office/powerpoint/2010/main" val="254450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4" grpId="0" animBg="1"/>
      <p:bldP spid="34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Bildobjekt 6" descr="En bild som visar himmel, utomhus, väg, blå&#10;&#10;Beskrivning genererad med mycket hög exakthet">
            <a:extLst>
              <a:ext uri="{FF2B5EF4-FFF2-40B4-BE49-F238E27FC236}">
                <a16:creationId xmlns:a16="http://schemas.microsoft.com/office/drawing/2014/main" id="{34D52FF3-4209-4B7C-B07F-791FB80AE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2" b="4773"/>
          <a:stretch/>
        </p:blipFill>
        <p:spPr>
          <a:xfrm>
            <a:off x="7829551" y="2330867"/>
            <a:ext cx="4042410" cy="1863093"/>
          </a:xfrm>
          <a:prstGeom prst="rect">
            <a:avLst/>
          </a:prstGeom>
        </p:spPr>
      </p:pic>
      <p:pic>
        <p:nvPicPr>
          <p:cNvPr id="5" name="Bildobjekt 4" descr="En bild som visar väg, lastbil, utomhus, betongblandare&#10;&#10;Beskrivning genererad med mycket hög exakthet">
            <a:extLst>
              <a:ext uri="{FF2B5EF4-FFF2-40B4-BE49-F238E27FC236}">
                <a16:creationId xmlns:a16="http://schemas.microsoft.com/office/drawing/2014/main" id="{E9669624-C3D9-4F38-BAFC-C1498CBF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9"/>
          <a:stretch/>
        </p:blipFill>
        <p:spPr>
          <a:xfrm>
            <a:off x="7829551" y="306910"/>
            <a:ext cx="4042409" cy="1863092"/>
          </a:xfrm>
          <a:prstGeom prst="rect">
            <a:avLst/>
          </a:prstGeom>
        </p:spPr>
      </p:pic>
      <p:pic>
        <p:nvPicPr>
          <p:cNvPr id="6" name="Bildobjekt 5" descr="En bild som visar väg, lastbil, utomhus, byggnad&#10;&#10;Beskrivning genererad med mycket hög exakthet">
            <a:extLst>
              <a:ext uri="{FF2B5EF4-FFF2-40B4-BE49-F238E27FC236}">
                <a16:creationId xmlns:a16="http://schemas.microsoft.com/office/drawing/2014/main" id="{F33845BE-9491-4FD6-BEC9-7C400ECED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97" b="7627"/>
          <a:stretch/>
        </p:blipFill>
        <p:spPr>
          <a:xfrm>
            <a:off x="7829551" y="4354824"/>
            <a:ext cx="4042409" cy="1895153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43D27F-826D-4B45-BA4D-0A383111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sv-SE" sz="4000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7601B6F-F5F7-4418-8FF9-9B68FC0E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1985238"/>
            <a:ext cx="6204983" cy="3763441"/>
          </a:xfrm>
        </p:spPr>
        <p:txBody>
          <a:bodyPr>
            <a:normAutofit fontScale="85000" lnSpcReduction="20000"/>
          </a:bodyPr>
          <a:lstStyle/>
          <a:p>
            <a:r>
              <a:rPr lang="sv-SE" sz="2400" dirty="0"/>
              <a:t>Löstrailersystem</a:t>
            </a:r>
          </a:p>
          <a:p>
            <a:pPr lvl="1"/>
            <a:r>
              <a:rPr lang="sv-SE" sz="2200" dirty="0"/>
              <a:t>Används ofta inom utrikestrafik</a:t>
            </a:r>
          </a:p>
          <a:p>
            <a:pPr lvl="1"/>
            <a:r>
              <a:rPr lang="sv-SE" sz="2200" dirty="0"/>
              <a:t>Fordon</a:t>
            </a:r>
          </a:p>
          <a:p>
            <a:pPr lvl="2"/>
            <a:r>
              <a:rPr lang="sv-SE" sz="1800" dirty="0"/>
              <a:t>Ägs av dragbilåker</a:t>
            </a:r>
          </a:p>
          <a:p>
            <a:pPr lvl="1"/>
            <a:r>
              <a:rPr lang="sv-SE" sz="2200" dirty="0" err="1"/>
              <a:t>Lastbäraren</a:t>
            </a:r>
            <a:r>
              <a:rPr lang="sv-SE" sz="2200" dirty="0"/>
              <a:t> ägs av </a:t>
            </a:r>
          </a:p>
          <a:p>
            <a:pPr lvl="2"/>
            <a:r>
              <a:rPr lang="sv-SE" sz="2200" dirty="0"/>
              <a:t>Speditör</a:t>
            </a:r>
          </a:p>
          <a:p>
            <a:pPr lvl="2"/>
            <a:r>
              <a:rPr lang="sv-SE" sz="2200" dirty="0"/>
              <a:t>Logistikföretag </a:t>
            </a:r>
          </a:p>
          <a:p>
            <a:pPr lvl="1"/>
            <a:r>
              <a:rPr lang="sv-SE" sz="2200" dirty="0"/>
              <a:t>Lastbäraren</a:t>
            </a:r>
          </a:p>
          <a:p>
            <a:pPr lvl="2"/>
            <a:r>
              <a:rPr lang="sv-SE" sz="2200" dirty="0"/>
              <a:t>13,6m trailer</a:t>
            </a:r>
          </a:p>
          <a:p>
            <a:pPr lvl="1"/>
            <a:r>
              <a:rPr lang="sv-SE" sz="2200" dirty="0"/>
              <a:t>Förare</a:t>
            </a:r>
          </a:p>
          <a:p>
            <a:pPr lvl="2"/>
            <a:r>
              <a:rPr lang="sv-SE" sz="2200" dirty="0"/>
              <a:t>Anställda av åkeriet</a:t>
            </a:r>
          </a:p>
          <a:p>
            <a:pPr lvl="1"/>
            <a:r>
              <a:rPr lang="sv-SE" sz="2200" dirty="0"/>
              <a:t>Uppdragen</a:t>
            </a:r>
          </a:p>
          <a:p>
            <a:pPr lvl="2"/>
            <a:r>
              <a:rPr lang="sv-SE" sz="2200" dirty="0"/>
              <a:t>Kommer från Speditörer och Logistikföretag</a:t>
            </a:r>
          </a:p>
          <a:p>
            <a:pPr lvl="2"/>
            <a:r>
              <a:rPr lang="sv-SE" sz="2200" dirty="0"/>
              <a:t>Utförs av dragbilsåkeriet</a:t>
            </a:r>
          </a:p>
          <a:p>
            <a:pPr lvl="1"/>
            <a:endParaRPr lang="sv-SE" sz="2600" dirty="0"/>
          </a:p>
          <a:p>
            <a:pPr lvl="1"/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88737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2B79D7-04FE-4908-81F4-5DB5F3AB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CC23376-5E52-4396-9C53-2D6ED34CF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A0BF2A7-13FB-43F3-B6BD-883C531E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39" y="1749834"/>
            <a:ext cx="2152650" cy="613582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8ABD2AD3-14AB-4EF8-8B66-DF316D2A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609" y="1884771"/>
            <a:ext cx="6836881" cy="48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97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757989" y="1392488"/>
            <a:ext cx="10676021" cy="48398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v-SE" dirty="0"/>
              <a:t>Parter väg utrikes</a:t>
            </a:r>
          </a:p>
          <a:p>
            <a:pPr marL="857250" lvl="1" indent="-457200"/>
            <a:r>
              <a:rPr lang="sv-SE" dirty="0"/>
              <a:t>Avsändare</a:t>
            </a:r>
          </a:p>
          <a:p>
            <a:pPr marL="857250" lvl="1" indent="-457200"/>
            <a:r>
              <a:rPr lang="sv-SE" dirty="0"/>
              <a:t>Bokning och planering</a:t>
            </a:r>
          </a:p>
          <a:p>
            <a:pPr marL="857250" lvl="1" indent="-457200"/>
            <a:r>
              <a:rPr lang="sv-SE" dirty="0"/>
              <a:t>Avsändningsområde</a:t>
            </a:r>
          </a:p>
          <a:p>
            <a:pPr marL="1257300" lvl="2" indent="-457200"/>
            <a:r>
              <a:rPr lang="sv-SE" dirty="0"/>
              <a:t>Fjärråkare</a:t>
            </a:r>
          </a:p>
          <a:p>
            <a:pPr marL="1257300" lvl="2" indent="-457200"/>
            <a:r>
              <a:rPr lang="sv-SE" dirty="0"/>
              <a:t>Lokaltransportåkare</a:t>
            </a:r>
          </a:p>
          <a:p>
            <a:pPr marL="857250" lvl="1" indent="-457200"/>
            <a:r>
              <a:rPr lang="sv-SE" dirty="0"/>
              <a:t>Godsterminal</a:t>
            </a:r>
          </a:p>
          <a:p>
            <a:pPr marL="857250" lvl="1" indent="-457200"/>
            <a:r>
              <a:rPr lang="sv-SE" dirty="0"/>
              <a:t>Fjärrtransport</a:t>
            </a:r>
          </a:p>
          <a:p>
            <a:pPr marL="857250" lvl="1" indent="-457200"/>
            <a:r>
              <a:rPr lang="sv-SE" dirty="0" err="1"/>
              <a:t>Hub</a:t>
            </a:r>
            <a:r>
              <a:rPr lang="sv-SE" dirty="0"/>
              <a:t>/Godsterminal</a:t>
            </a:r>
          </a:p>
          <a:p>
            <a:pPr marL="857250" lvl="1" indent="-457200"/>
            <a:r>
              <a:rPr lang="sv-SE" dirty="0"/>
              <a:t>Huvudtransport</a:t>
            </a:r>
          </a:p>
          <a:p>
            <a:pPr marL="1257300" lvl="2" indent="-457200"/>
            <a:r>
              <a:rPr lang="sv-SE" dirty="0"/>
              <a:t>Samarbetespartner</a:t>
            </a:r>
          </a:p>
          <a:p>
            <a:pPr marL="1257300" lvl="2" indent="-457200"/>
            <a:r>
              <a:rPr lang="sv-SE" dirty="0"/>
              <a:t>Åkeri</a:t>
            </a:r>
          </a:p>
          <a:p>
            <a:pPr marL="1257300" lvl="2" indent="-457200"/>
            <a:r>
              <a:rPr lang="sv-SE" dirty="0"/>
              <a:t>Egen regi</a:t>
            </a:r>
          </a:p>
          <a:p>
            <a:pPr marL="857250" lvl="1" indent="-457200"/>
            <a:r>
              <a:rPr lang="sv-SE" dirty="0"/>
              <a:t>Ankomst</a:t>
            </a:r>
          </a:p>
          <a:p>
            <a:pPr marL="1257300" lvl="2" indent="-457200"/>
            <a:r>
              <a:rPr lang="sv-SE" dirty="0"/>
              <a:t>Agent</a:t>
            </a:r>
          </a:p>
          <a:p>
            <a:pPr marL="1257300" lvl="2" indent="-457200"/>
            <a:r>
              <a:rPr lang="sv-SE" dirty="0"/>
              <a:t>Eget kontor</a:t>
            </a:r>
          </a:p>
          <a:p>
            <a:pPr marL="1257300" lvl="2" indent="-457200"/>
            <a:r>
              <a:rPr lang="sv-SE" dirty="0"/>
              <a:t>Godsterminal</a:t>
            </a:r>
          </a:p>
          <a:p>
            <a:pPr marL="1257300" lvl="2" indent="-457200"/>
            <a:r>
              <a:rPr lang="sv-SE" dirty="0"/>
              <a:t>Distribution</a:t>
            </a:r>
          </a:p>
          <a:p>
            <a:pPr marL="857250" lvl="1" indent="-457200"/>
            <a:r>
              <a:rPr lang="sv-SE" dirty="0"/>
              <a:t>10 – 12 parter 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52" y="2114800"/>
            <a:ext cx="2600826" cy="280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187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Järnvägsnät i </a:t>
            </a:r>
            <a:r>
              <a:rPr lang="sv-SE" dirty="0" err="1"/>
              <a:t>europa</a:t>
            </a:r>
            <a:endParaRPr lang="sv-SE" dirty="0"/>
          </a:p>
          <a:p>
            <a:r>
              <a:rPr lang="sv-SE" dirty="0">
                <a:hlinkClick r:id="rId3"/>
              </a:rPr>
              <a:t>https://www.kombiverkehr.de/en/transport/#netzwerk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66" y="2966578"/>
            <a:ext cx="5723023" cy="36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88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473A2DF-BC73-4BC0-92BA-E1CBDEE44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24801" r="27951" b="6600"/>
          <a:stretch/>
        </p:blipFill>
        <p:spPr>
          <a:xfrm>
            <a:off x="2135560" y="2420888"/>
            <a:ext cx="5616624" cy="3528392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B18B5DAA-40BA-4799-A9AE-452091F8E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9" t="64887" r="28338" b="21602"/>
          <a:stretch/>
        </p:blipFill>
        <p:spPr>
          <a:xfrm>
            <a:off x="2927648" y="1725936"/>
            <a:ext cx="4824536" cy="694952"/>
          </a:xfrm>
          <a:prstGeom prst="rect">
            <a:avLst/>
          </a:prstGeom>
        </p:spPr>
      </p:pic>
      <p:sp>
        <p:nvSpPr>
          <p:cNvPr id="9" name="Rubrik 8">
            <a:extLst>
              <a:ext uri="{FF2B5EF4-FFF2-40B4-BE49-F238E27FC236}">
                <a16:creationId xmlns:a16="http://schemas.microsoft.com/office/drawing/2014/main" id="{BBB04CA3-0211-4A5C-B7C6-C7D7F888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Intermodala transporter 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30291E73-BB0B-498C-98FC-6AB64A6F5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60" y="5078412"/>
            <a:ext cx="30480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7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36380952-6819-4B1C-9B1F-C6B36243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40768"/>
            <a:ext cx="9094126" cy="3924436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6B03B478-A83D-42D6-9153-620983D38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126" y="5013176"/>
            <a:ext cx="3048000" cy="1504950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ADE2E4BF-E045-40D0-B983-7D67AE5C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Intermodala transporter </a:t>
            </a:r>
          </a:p>
        </p:txBody>
      </p:sp>
    </p:spTree>
    <p:extLst>
      <p:ext uri="{BB962C8B-B14F-4D97-AF65-F5344CB8AC3E}">
        <p14:creationId xmlns:p14="http://schemas.microsoft.com/office/powerpoint/2010/main" val="363414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273F1CC-1591-4128-B38A-84CE1F10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A8EA70C-9673-4FA5-9799-EFFF756FF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Internationella åkerier</a:t>
            </a:r>
          </a:p>
          <a:p>
            <a:pPr lvl="1"/>
            <a:r>
              <a:rPr lang="sv-SE" dirty="0"/>
              <a:t>Hela ekipage</a:t>
            </a:r>
          </a:p>
          <a:p>
            <a:pPr lvl="2"/>
            <a:r>
              <a:rPr lang="sv-SE" dirty="0"/>
              <a:t>Äger dragbil och trailer</a:t>
            </a:r>
          </a:p>
          <a:p>
            <a:pPr lvl="2"/>
            <a:r>
              <a:rPr lang="sv-SE" dirty="0"/>
              <a:t>Uppdragsgivare</a:t>
            </a:r>
          </a:p>
          <a:p>
            <a:pPr lvl="3"/>
            <a:r>
              <a:rPr lang="sv-SE" dirty="0"/>
              <a:t>Speditörer</a:t>
            </a:r>
          </a:p>
          <a:p>
            <a:pPr lvl="3"/>
            <a:r>
              <a:rPr lang="sv-SE" dirty="0"/>
              <a:t>Logistikföretag</a:t>
            </a:r>
          </a:p>
          <a:p>
            <a:pPr lvl="3"/>
            <a:r>
              <a:rPr lang="sv-SE" dirty="0"/>
              <a:t>Varuägare</a:t>
            </a:r>
          </a:p>
          <a:p>
            <a:pPr lvl="2"/>
            <a:r>
              <a:rPr lang="sv-SE" dirty="0"/>
              <a:t>Specialiserad </a:t>
            </a:r>
          </a:p>
          <a:p>
            <a:pPr lvl="3"/>
            <a:r>
              <a:rPr lang="sv-SE" dirty="0"/>
              <a:t>Geografiska områden</a:t>
            </a:r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CBC7E6D-F2D0-43E8-ABC1-C77945E5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396" y="3619500"/>
            <a:ext cx="6788624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3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elektronik&#10;&#10;Beskrivning genererad med hög exakthet">
            <a:extLst>
              <a:ext uri="{FF2B5EF4-FFF2-40B4-BE49-F238E27FC236}">
                <a16:creationId xmlns:a16="http://schemas.microsoft.com/office/drawing/2014/main" id="{AF21DF38-512A-4962-A9A9-360818B0D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 r="19620" b="3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925BC2EA-9C72-45C5-9049-6B04BCF6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5FE80CD-DBA5-43BA-BE2C-79297894F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2000" dirty="0"/>
              <a:t>Hub </a:t>
            </a:r>
            <a:r>
              <a:rPr lang="sv-SE" sz="1400" i="1" dirty="0"/>
              <a:t>(engelska, betyder nav på svenska)</a:t>
            </a:r>
          </a:p>
          <a:p>
            <a:pPr lvl="1"/>
            <a:r>
              <a:rPr lang="sv-SE" sz="2000" dirty="0"/>
              <a:t>Uppsamlingsplats för gods</a:t>
            </a:r>
          </a:p>
          <a:p>
            <a:pPr lvl="1"/>
            <a:r>
              <a:rPr lang="sv-SE" sz="2000" dirty="0"/>
              <a:t>För bästa samlastning</a:t>
            </a:r>
          </a:p>
          <a:p>
            <a:pPr lvl="1"/>
            <a:r>
              <a:rPr lang="sv-SE" sz="2000" dirty="0"/>
              <a:t>Renodla </a:t>
            </a:r>
            <a:r>
              <a:rPr lang="sv-SE" sz="2000" dirty="0" err="1"/>
              <a:t>lastbärare</a:t>
            </a:r>
            <a:endParaRPr lang="sv-SE" sz="2000" dirty="0"/>
          </a:p>
          <a:p>
            <a:pPr lvl="2"/>
            <a:r>
              <a:rPr lang="sv-SE" dirty="0"/>
              <a:t>Destination</a:t>
            </a:r>
          </a:p>
          <a:p>
            <a:pPr lvl="2"/>
            <a:r>
              <a:rPr lang="sv-SE" dirty="0"/>
              <a:t>Utrikes avgång</a:t>
            </a:r>
          </a:p>
          <a:p>
            <a:pPr lvl="3"/>
            <a:r>
              <a:rPr lang="sv-SE" sz="2000" dirty="0"/>
              <a:t>1 – 3 gånger per vecka</a:t>
            </a:r>
          </a:p>
          <a:p>
            <a:pPr lvl="1"/>
            <a:r>
              <a:rPr lang="sv-SE" sz="2000" dirty="0"/>
              <a:t>Många företag väljer en central </a:t>
            </a:r>
            <a:r>
              <a:rPr lang="sv-SE" sz="2000" dirty="0" err="1"/>
              <a:t>hub</a:t>
            </a:r>
            <a:endParaRPr lang="sv-SE" sz="2000" dirty="0"/>
          </a:p>
          <a:p>
            <a:pPr lvl="2"/>
            <a:r>
              <a:rPr lang="sv-SE" dirty="0"/>
              <a:t>Södra SE</a:t>
            </a:r>
          </a:p>
          <a:p>
            <a:pPr lvl="1"/>
            <a:r>
              <a:rPr lang="sv-SE" sz="2000" dirty="0"/>
              <a:t>Samlastning av gods till en bestämd utrikesdestination</a:t>
            </a:r>
          </a:p>
          <a:p>
            <a:pPr lvl="2"/>
            <a:r>
              <a:rPr lang="sv-SE" dirty="0"/>
              <a:t>Sker lokalt</a:t>
            </a:r>
          </a:p>
          <a:p>
            <a:pPr lvl="1"/>
            <a:endParaRPr lang="sv-SE" sz="2000" dirty="0"/>
          </a:p>
          <a:p>
            <a:pPr lvl="2"/>
            <a:endParaRPr lang="sv-SE" dirty="0"/>
          </a:p>
          <a:p>
            <a:pPr lvl="1"/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2920922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C09F7F0C-32DA-42B9-8A4F-802CB6A0602E}"/>
              </a:ext>
            </a:extLst>
          </p:cNvPr>
          <p:cNvSpPr/>
          <p:nvPr/>
        </p:nvSpPr>
        <p:spPr>
          <a:xfrm>
            <a:off x="1311965" y="927652"/>
            <a:ext cx="2570922" cy="1046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Samlastning Stockholm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160CDBE4-02A1-4DF7-B0D2-6DF8FDF4781E}"/>
              </a:ext>
            </a:extLst>
          </p:cNvPr>
          <p:cNvSpPr/>
          <p:nvPr/>
        </p:nvSpPr>
        <p:spPr>
          <a:xfrm>
            <a:off x="4379844" y="927652"/>
            <a:ext cx="2570922" cy="1046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Samlastning Jönköping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08C39C6-B1BA-492B-B600-20835289248B}"/>
              </a:ext>
            </a:extLst>
          </p:cNvPr>
          <p:cNvSpPr/>
          <p:nvPr/>
        </p:nvSpPr>
        <p:spPr>
          <a:xfrm>
            <a:off x="7447723" y="927652"/>
            <a:ext cx="2570922" cy="1046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Samlastning Göteborg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89B05BA-100C-48B4-8D88-2075BB12D04A}"/>
              </a:ext>
            </a:extLst>
          </p:cNvPr>
          <p:cNvSpPr txBox="1"/>
          <p:nvPr/>
        </p:nvSpPr>
        <p:spPr>
          <a:xfrm>
            <a:off x="1311965" y="4704521"/>
            <a:ext cx="824285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Istället för att varje enskild sändning skickas separat till </a:t>
            </a:r>
            <a:r>
              <a:rPr lang="sv-SE" sz="2400" dirty="0" err="1"/>
              <a:t>huben</a:t>
            </a:r>
            <a:endParaRPr lang="sv-S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Samlastning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/>
              <a:t>Bättre ekonomi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dirty="0"/>
              <a:t>Miljövänligt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5D18A2D5-E35C-409C-93E6-C31C598F6D76}"/>
              </a:ext>
            </a:extLst>
          </p:cNvPr>
          <p:cNvSpPr/>
          <p:nvPr/>
        </p:nvSpPr>
        <p:spPr>
          <a:xfrm>
            <a:off x="3220278" y="2663687"/>
            <a:ext cx="5300870" cy="14974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 err="1">
                <a:solidFill>
                  <a:schemeClr val="tx1"/>
                </a:solidFill>
              </a:rPr>
              <a:t>Hub</a:t>
            </a:r>
            <a:r>
              <a:rPr lang="sv-SE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sv-SE" sz="2400" dirty="0">
                <a:solidFill>
                  <a:schemeClr val="tx1"/>
                </a:solidFill>
              </a:rPr>
              <a:t>Södra SE</a:t>
            </a:r>
          </a:p>
          <a:p>
            <a:pPr algn="ctr"/>
            <a:r>
              <a:rPr lang="sv-SE" sz="2400" dirty="0">
                <a:solidFill>
                  <a:schemeClr val="tx1"/>
                </a:solidFill>
              </a:rPr>
              <a:t>Samlastning utrikes</a:t>
            </a:r>
          </a:p>
        </p:txBody>
      </p:sp>
    </p:spTree>
    <p:extLst>
      <p:ext uri="{BB962C8B-B14F-4D97-AF65-F5344CB8AC3E}">
        <p14:creationId xmlns:p14="http://schemas.microsoft.com/office/powerpoint/2010/main" val="5932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Rektangel 2"/>
          <p:cNvSpPr/>
          <p:nvPr/>
        </p:nvSpPr>
        <p:spPr>
          <a:xfrm>
            <a:off x="2919247" y="1690688"/>
            <a:ext cx="6048672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Utrikes</a:t>
            </a:r>
          </a:p>
          <a:p>
            <a:pPr algn="ctr"/>
            <a:r>
              <a:rPr lang="sv-SE" dirty="0">
                <a:solidFill>
                  <a:schemeClr val="bg1"/>
                </a:solidFill>
              </a:rPr>
              <a:t>Godsterminal / </a:t>
            </a:r>
            <a:r>
              <a:rPr lang="sv-SE" dirty="0" err="1">
                <a:solidFill>
                  <a:schemeClr val="bg1"/>
                </a:solidFill>
              </a:rPr>
              <a:t>Hub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5151495" y="2543335"/>
            <a:ext cx="1584176" cy="60288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Väg, Europa</a:t>
            </a:r>
          </a:p>
        </p:txBody>
      </p:sp>
      <p:sp>
        <p:nvSpPr>
          <p:cNvPr id="7" name="Rektangel 6"/>
          <p:cNvSpPr/>
          <p:nvPr/>
        </p:nvSpPr>
        <p:spPr>
          <a:xfrm>
            <a:off x="3209571" y="3393504"/>
            <a:ext cx="1795752" cy="1022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Samlastning</a:t>
            </a:r>
          </a:p>
          <a:p>
            <a:pPr algn="ctr"/>
            <a:r>
              <a:rPr lang="sv-SE" dirty="0"/>
              <a:t>DE</a:t>
            </a:r>
          </a:p>
        </p:txBody>
      </p:sp>
      <p:sp>
        <p:nvSpPr>
          <p:cNvPr id="22" name="Rektangel 21"/>
          <p:cNvSpPr/>
          <p:nvPr/>
        </p:nvSpPr>
        <p:spPr>
          <a:xfrm>
            <a:off x="2919248" y="4809802"/>
            <a:ext cx="1103127" cy="17396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DE</a:t>
            </a:r>
          </a:p>
          <a:p>
            <a:pPr algn="ctr"/>
            <a:r>
              <a:rPr lang="sv-SE" dirty="0"/>
              <a:t>Hamburg</a:t>
            </a:r>
          </a:p>
        </p:txBody>
      </p:sp>
      <p:sp>
        <p:nvSpPr>
          <p:cNvPr id="27" name="Rektangel 26"/>
          <p:cNvSpPr/>
          <p:nvPr/>
        </p:nvSpPr>
        <p:spPr>
          <a:xfrm>
            <a:off x="6767689" y="3393504"/>
            <a:ext cx="1795752" cy="10220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Samlastning</a:t>
            </a:r>
          </a:p>
          <a:p>
            <a:pPr algn="ctr"/>
            <a:r>
              <a:rPr lang="sv-SE" dirty="0"/>
              <a:t>FR</a:t>
            </a:r>
          </a:p>
        </p:txBody>
      </p:sp>
      <p:sp>
        <p:nvSpPr>
          <p:cNvPr id="28" name="Rektangel 27"/>
          <p:cNvSpPr/>
          <p:nvPr/>
        </p:nvSpPr>
        <p:spPr>
          <a:xfrm>
            <a:off x="4447544" y="4809802"/>
            <a:ext cx="1103127" cy="17396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DE</a:t>
            </a:r>
          </a:p>
          <a:p>
            <a:pPr algn="ctr"/>
            <a:r>
              <a:rPr lang="sv-SE" dirty="0"/>
              <a:t>München</a:t>
            </a:r>
          </a:p>
        </p:txBody>
      </p:sp>
      <p:sp>
        <p:nvSpPr>
          <p:cNvPr id="29" name="Rektangel 28"/>
          <p:cNvSpPr/>
          <p:nvPr/>
        </p:nvSpPr>
        <p:spPr>
          <a:xfrm>
            <a:off x="6449932" y="4823564"/>
            <a:ext cx="1103127" cy="17396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FR Paris</a:t>
            </a:r>
          </a:p>
        </p:txBody>
      </p:sp>
      <p:sp>
        <p:nvSpPr>
          <p:cNvPr id="30" name="Rektangel 29"/>
          <p:cNvSpPr/>
          <p:nvPr/>
        </p:nvSpPr>
        <p:spPr>
          <a:xfrm>
            <a:off x="7864793" y="4809802"/>
            <a:ext cx="1103127" cy="17396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Trafik</a:t>
            </a:r>
          </a:p>
          <a:p>
            <a:pPr algn="ctr"/>
            <a:r>
              <a:rPr lang="sv-SE" dirty="0"/>
              <a:t>Sam</a:t>
            </a:r>
          </a:p>
          <a:p>
            <a:pPr algn="ctr"/>
            <a:r>
              <a:rPr lang="sv-SE" dirty="0"/>
              <a:t>lastning</a:t>
            </a:r>
          </a:p>
          <a:p>
            <a:pPr algn="ctr"/>
            <a:r>
              <a:rPr lang="sv-SE" dirty="0"/>
              <a:t>FR Lyon</a:t>
            </a:r>
          </a:p>
        </p:txBody>
      </p:sp>
      <p:cxnSp>
        <p:nvCxnSpPr>
          <p:cNvPr id="32" name="Rak pil 31"/>
          <p:cNvCxnSpPr/>
          <p:nvPr/>
        </p:nvCxnSpPr>
        <p:spPr>
          <a:xfrm flipH="1">
            <a:off x="4107447" y="2759358"/>
            <a:ext cx="897876" cy="5487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k pil 35"/>
          <p:cNvCxnSpPr/>
          <p:nvPr/>
        </p:nvCxnSpPr>
        <p:spPr>
          <a:xfrm>
            <a:off x="6811234" y="2759358"/>
            <a:ext cx="1053558" cy="5487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ak pil 40"/>
          <p:cNvCxnSpPr/>
          <p:nvPr/>
        </p:nvCxnSpPr>
        <p:spPr>
          <a:xfrm flipH="1">
            <a:off x="3326794" y="4453170"/>
            <a:ext cx="28803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ak pil 43"/>
          <p:cNvCxnSpPr/>
          <p:nvPr/>
        </p:nvCxnSpPr>
        <p:spPr>
          <a:xfrm flipH="1">
            <a:off x="6857478" y="4483168"/>
            <a:ext cx="28803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k pil 51"/>
          <p:cNvCxnSpPr/>
          <p:nvPr/>
        </p:nvCxnSpPr>
        <p:spPr>
          <a:xfrm>
            <a:off x="4649731" y="4453170"/>
            <a:ext cx="355592" cy="318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 53"/>
          <p:cNvCxnSpPr/>
          <p:nvPr/>
        </p:nvCxnSpPr>
        <p:spPr>
          <a:xfrm>
            <a:off x="8178123" y="4483168"/>
            <a:ext cx="38531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22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Utrikes vägtransportsystem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ID-kontrollen</a:t>
            </a:r>
          </a:p>
          <a:p>
            <a:pPr lvl="1"/>
            <a:r>
              <a:rPr lang="sv-SE" dirty="0"/>
              <a:t>”Check in” i hamnen</a:t>
            </a:r>
          </a:p>
          <a:p>
            <a:pPr lvl="1"/>
            <a:r>
              <a:rPr lang="sv-SE" dirty="0"/>
              <a:t>Bokningsnummer</a:t>
            </a:r>
          </a:p>
          <a:p>
            <a:r>
              <a:rPr lang="sv-SE" dirty="0"/>
              <a:t>”Gaten” i hamnen</a:t>
            </a:r>
          </a:p>
          <a:p>
            <a:pPr lvl="1"/>
            <a:r>
              <a:rPr lang="sv-SE" dirty="0"/>
              <a:t>Infarten till rätt hamnområde</a:t>
            </a:r>
          </a:p>
          <a:p>
            <a:pPr lvl="1"/>
            <a:r>
              <a:rPr lang="sv-SE" dirty="0"/>
              <a:t>Kontroll av trailern</a:t>
            </a:r>
          </a:p>
          <a:p>
            <a:pPr lvl="2"/>
            <a:r>
              <a:rPr lang="sv-SE" dirty="0"/>
              <a:t>Filmas</a:t>
            </a:r>
          </a:p>
          <a:p>
            <a:pPr lvl="1"/>
            <a:r>
              <a:rPr lang="sv-SE" dirty="0"/>
              <a:t>Placering av trailern</a:t>
            </a:r>
          </a:p>
          <a:p>
            <a:pPr lvl="1"/>
            <a:r>
              <a:rPr lang="sv-SE" dirty="0"/>
              <a:t>Hantering av trailern</a:t>
            </a:r>
          </a:p>
          <a:p>
            <a:pPr lvl="2"/>
            <a:r>
              <a:rPr lang="sv-SE" dirty="0"/>
              <a:t>Hämtas</a:t>
            </a:r>
          </a:p>
          <a:p>
            <a:pPr lvl="2"/>
            <a:r>
              <a:rPr lang="sv-SE" dirty="0"/>
              <a:t>Lastas ombord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/>
          <a:srcRect l="21081"/>
          <a:stretch/>
        </p:blipFill>
        <p:spPr>
          <a:xfrm>
            <a:off x="6280484" y="1690688"/>
            <a:ext cx="5665424" cy="39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8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209F1B76-96B4-4C84-BE37-480B67B19DE9}"/>
              </a:ext>
            </a:extLst>
          </p:cNvPr>
          <p:cNvSpPr txBox="1"/>
          <p:nvPr/>
        </p:nvSpPr>
        <p:spPr>
          <a:xfrm>
            <a:off x="6481857" y="888916"/>
            <a:ext cx="4850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Kombitrafik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/>
              <a:t>Göteborgs Hamn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/>
              <a:t>70%  av lossade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/>
              <a:t>Vidare med tåg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2F7A122B-E989-4AF2-B90B-41C353478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56"/>
          <a:stretch/>
        </p:blipFill>
        <p:spPr>
          <a:xfrm>
            <a:off x="840268" y="830246"/>
            <a:ext cx="5234570" cy="2598754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11B4D58-8857-4A04-97CA-E75C00B2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98" y="3665171"/>
            <a:ext cx="5921549" cy="3082869"/>
          </a:xfrm>
          <a:prstGeom prst="rect">
            <a:avLst/>
          </a:prstGeom>
        </p:spPr>
      </p:pic>
      <p:sp>
        <p:nvSpPr>
          <p:cNvPr id="10" name="Rubrik 1">
            <a:extLst>
              <a:ext uri="{FF2B5EF4-FFF2-40B4-BE49-F238E27FC236}">
                <a16:creationId xmlns:a16="http://schemas.microsoft.com/office/drawing/2014/main" id="{46CC5DB9-6B6F-45F5-A9F4-FFFC518A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38" y="-24688"/>
            <a:ext cx="10515600" cy="1325563"/>
          </a:xfrm>
        </p:spPr>
        <p:txBody>
          <a:bodyPr/>
          <a:lstStyle/>
          <a:p>
            <a:r>
              <a:rPr lang="sv-SE" dirty="0"/>
              <a:t>Utrikes vägtransportsystem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F900B3A-E108-43F3-B57B-00BC2815B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58" y="3282143"/>
            <a:ext cx="5116579" cy="3412758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8FF86D82-EAE1-497D-980D-1EFE0D4BBDAC}"/>
              </a:ext>
            </a:extLst>
          </p:cNvPr>
          <p:cNvSpPr txBox="1"/>
          <p:nvPr/>
        </p:nvSpPr>
        <p:spPr>
          <a:xfrm>
            <a:off x="1900989" y="2993088"/>
            <a:ext cx="363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Containerterminalen i Gbg hamn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2B93B37-920F-4F91-B2F8-3EECBD945097}"/>
              </a:ext>
            </a:extLst>
          </p:cNvPr>
          <p:cNvSpPr txBox="1"/>
          <p:nvPr/>
        </p:nvSpPr>
        <p:spPr>
          <a:xfrm>
            <a:off x="2177716" y="6220327"/>
            <a:ext cx="37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Gothenburg RORO terminal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46CF97F3-47CB-452D-9087-B358587013A8}"/>
              </a:ext>
            </a:extLst>
          </p:cNvPr>
          <p:cNvSpPr txBox="1"/>
          <p:nvPr/>
        </p:nvSpPr>
        <p:spPr>
          <a:xfrm>
            <a:off x="8396933" y="6220327"/>
            <a:ext cx="293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ID-Kontrollen Gbg hamn</a:t>
            </a:r>
          </a:p>
        </p:txBody>
      </p:sp>
    </p:spTree>
    <p:extLst>
      <p:ext uri="{BB962C8B-B14F-4D97-AF65-F5344CB8AC3E}">
        <p14:creationId xmlns:p14="http://schemas.microsoft.com/office/powerpoint/2010/main" val="2968748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10993</TotalTime>
  <Words>1201</Words>
  <Application>Microsoft Office PowerPoint</Application>
  <PresentationFormat>Widescreen</PresentationFormat>
  <Paragraphs>439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Office-tema</vt:lpstr>
      <vt:lpstr>PowerPoint Presentation</vt:lpstr>
      <vt:lpstr>Utrikes vägtransportsystem</vt:lpstr>
      <vt:lpstr>Utrikes vägtransportsystem</vt:lpstr>
      <vt:lpstr>Utrikes vägtransportsystem</vt:lpstr>
      <vt:lpstr>Utrikes vägtransportsystem</vt:lpstr>
      <vt:lpstr>PowerPoint Presentation</vt:lpstr>
      <vt:lpstr>Utrikes vägtransportsystem</vt:lpstr>
      <vt:lpstr>Utrikes vägtransportsystem</vt:lpstr>
      <vt:lpstr>Utrikes vägtransportsystem</vt:lpstr>
      <vt:lpstr>Utrikes vägtransportsystem</vt:lpstr>
      <vt:lpstr>Utrikes vägtransportsystem</vt:lpstr>
      <vt:lpstr>PowerPoint Presentation</vt:lpstr>
      <vt:lpstr>PowerPoint Presentation</vt:lpstr>
      <vt:lpstr>Utrikes vägtransportsystem</vt:lpstr>
      <vt:lpstr>Utrikes vägtransportsystem</vt:lpstr>
      <vt:lpstr>Utrikes vägtransportsystem</vt:lpstr>
      <vt:lpstr>Utrikes vägtransportsystem</vt:lpstr>
      <vt:lpstr>Utrikes vägtransportsystem</vt:lpstr>
      <vt:lpstr>Utrikes vägtransportsystem</vt:lpstr>
      <vt:lpstr>Utrikes vägtransportsystem</vt:lpstr>
      <vt:lpstr>Utrikes vägtransportsystem</vt:lpstr>
      <vt:lpstr>PowerPoint Presentation</vt:lpstr>
      <vt:lpstr>Hållbar last-och ruttplanering</vt:lpstr>
      <vt:lpstr>Hållbar last-och ruttplanering</vt:lpstr>
      <vt:lpstr>PowerPoint Presentation</vt:lpstr>
      <vt:lpstr>Hållbar last-och ruttplanering</vt:lpstr>
      <vt:lpstr>Hållbar last-och ruttplanering</vt:lpstr>
      <vt:lpstr>PowerPoint Presentation</vt:lpstr>
      <vt:lpstr>PowerPoint Presentation</vt:lpstr>
      <vt:lpstr>Utrikes vägtransportsystem</vt:lpstr>
      <vt:lpstr>Utrikes vägtransportsystem</vt:lpstr>
      <vt:lpstr>Utrikes vägtransportsystem</vt:lpstr>
      <vt:lpstr>Intermodala transporter </vt:lpstr>
      <vt:lpstr>Intermodala transporter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Xingrong Zong</cp:lastModifiedBy>
  <cp:revision>99</cp:revision>
  <dcterms:created xsi:type="dcterms:W3CDTF">2017-06-27T14:38:22Z</dcterms:created>
  <dcterms:modified xsi:type="dcterms:W3CDTF">2023-12-05T21:58:16Z</dcterms:modified>
</cp:coreProperties>
</file>